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59" r:id="rId2"/>
    <p:sldId id="751" r:id="rId3"/>
    <p:sldId id="788" r:id="rId4"/>
    <p:sldId id="365" r:id="rId5"/>
    <p:sldId id="789" r:id="rId6"/>
    <p:sldId id="790" r:id="rId7"/>
    <p:sldId id="791" r:id="rId8"/>
    <p:sldId id="792" r:id="rId9"/>
    <p:sldId id="793" r:id="rId10"/>
    <p:sldId id="794" r:id="rId11"/>
    <p:sldId id="795" r:id="rId12"/>
    <p:sldId id="796" r:id="rId13"/>
    <p:sldId id="700" r:id="rId14"/>
    <p:sldId id="670" r:id="rId15"/>
    <p:sldId id="675" r:id="rId16"/>
    <p:sldId id="748" r:id="rId17"/>
    <p:sldId id="705" r:id="rId18"/>
    <p:sldId id="706" r:id="rId19"/>
    <p:sldId id="749" r:id="rId20"/>
    <p:sldId id="750" r:id="rId21"/>
    <p:sldId id="729" r:id="rId22"/>
    <p:sldId id="710" r:id="rId23"/>
    <p:sldId id="725" r:id="rId24"/>
    <p:sldId id="726" r:id="rId25"/>
  </p:sldIdLst>
  <p:sldSz cx="9144000" cy="6858000" type="screen4x3"/>
  <p:notesSz cx="6797675" cy="9926638"/>
  <p:custDataLst>
    <p:tags r:id="rId28"/>
  </p:custDataLst>
  <p:defaultTextStyle>
    <a:defPPr>
      <a:defRPr lang="de-CH"/>
    </a:defPPr>
    <a:lvl1pPr algn="l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rgbClr val="000000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rgbClr val="000000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rgbClr val="000000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rgbClr val="000000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rgbClr val="000000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9">
          <p15:clr>
            <a:srgbClr val="A4A3A4"/>
          </p15:clr>
        </p15:guide>
        <p15:guide id="2" orient="horz" pos="2500">
          <p15:clr>
            <a:srgbClr val="A4A3A4"/>
          </p15:clr>
        </p15:guide>
        <p15:guide id="3" orient="horz" pos="3906">
          <p15:clr>
            <a:srgbClr val="A4A3A4"/>
          </p15:clr>
        </p15:guide>
        <p15:guide id="4" orient="horz" pos="1139">
          <p15:clr>
            <a:srgbClr val="A4A3A4"/>
          </p15:clr>
        </p15:guide>
        <p15:guide id="5" orient="horz" pos="232">
          <p15:clr>
            <a:srgbClr val="A4A3A4"/>
          </p15:clr>
        </p15:guide>
        <p15:guide id="6" orient="horz" pos="142">
          <p15:clr>
            <a:srgbClr val="A4A3A4"/>
          </p15:clr>
        </p15:guide>
        <p15:guide id="7" pos="2813">
          <p15:clr>
            <a:srgbClr val="A4A3A4"/>
          </p15:clr>
        </p15:guide>
        <p15:guide id="8" pos="2925">
          <p15:clr>
            <a:srgbClr val="A4A3A4"/>
          </p15:clr>
        </p15:guide>
        <p15:guide id="9" pos="4830">
          <p15:clr>
            <a:srgbClr val="A4A3A4"/>
          </p15:clr>
        </p15:guide>
        <p15:guide id="10" pos="5624">
          <p15:clr>
            <a:srgbClr val="A4A3A4"/>
          </p15:clr>
        </p15:guide>
        <p15:guide id="11" pos="930">
          <p15:clr>
            <a:srgbClr val="A4A3A4"/>
          </p15:clr>
        </p15:guide>
        <p15:guide id="12" pos="1065">
          <p15:clr>
            <a:srgbClr val="A4A3A4"/>
          </p15:clr>
        </p15:guide>
        <p15:guide id="13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84C07"/>
    <a:srgbClr val="084C08"/>
    <a:srgbClr val="028208"/>
    <a:srgbClr val="029C09"/>
    <a:srgbClr val="070000"/>
    <a:srgbClr val="060000"/>
    <a:srgbClr val="050000"/>
    <a:srgbClr val="99E97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75" autoAdjust="0"/>
    <p:restoredTop sz="94718" autoAdjust="0"/>
  </p:normalViewPr>
  <p:slideViewPr>
    <p:cSldViewPr snapToGrid="0">
      <p:cViewPr varScale="1">
        <p:scale>
          <a:sx n="152" d="100"/>
          <a:sy n="152" d="100"/>
        </p:scale>
        <p:origin x="432" y="176"/>
      </p:cViewPr>
      <p:guideLst>
        <p:guide orient="horz" pos="2409"/>
        <p:guide orient="horz" pos="2500"/>
        <p:guide orient="horz" pos="3906"/>
        <p:guide orient="horz" pos="1139"/>
        <p:guide orient="horz" pos="232"/>
        <p:guide orient="horz" pos="142"/>
        <p:guide pos="2813"/>
        <p:guide pos="2925"/>
        <p:guide pos="4830"/>
        <p:guide pos="5624"/>
        <p:guide pos="930"/>
        <p:guide pos="1065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notesViewPr>
    <p:cSldViewPr snapToGrid="0">
      <p:cViewPr varScale="1">
        <p:scale>
          <a:sx n="61" d="100"/>
          <a:sy n="61" d="100"/>
        </p:scale>
        <p:origin x="-340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F03DA-B5AB-40A9-8E3B-375D0FD380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F1CA176-E721-4341-A824-2F48C25C7339}">
      <dgm:prSet/>
      <dgm:spPr>
        <a:solidFill>
          <a:srgbClr val="028208"/>
        </a:solidFill>
      </dgm:spPr>
      <dgm:t>
        <a:bodyPr/>
        <a:lstStyle/>
        <a:p>
          <a:pPr algn="ctr" rtl="0"/>
          <a:r>
            <a:rPr lang="hu-HU" b="1" dirty="0"/>
            <a:t>MANAGEMENT</a:t>
          </a:r>
          <a:endParaRPr lang="hu-HU" dirty="0"/>
        </a:p>
      </dgm:t>
    </dgm:pt>
    <dgm:pt modelId="{1312F4E9-4ADD-46A2-AE1E-ACB2D95F1E7B}" type="parTrans" cxnId="{B1FA59F7-E074-4BA8-81DE-4DBA2ECEE9A1}">
      <dgm:prSet/>
      <dgm:spPr/>
      <dgm:t>
        <a:bodyPr/>
        <a:lstStyle/>
        <a:p>
          <a:endParaRPr lang="hu-HU"/>
        </a:p>
      </dgm:t>
    </dgm:pt>
    <dgm:pt modelId="{121A530E-6DA0-4D40-B4FF-6C9DC6C64239}" type="sibTrans" cxnId="{B1FA59F7-E074-4BA8-81DE-4DBA2ECEE9A1}">
      <dgm:prSet/>
      <dgm:spPr/>
      <dgm:t>
        <a:bodyPr/>
        <a:lstStyle/>
        <a:p>
          <a:endParaRPr lang="hu-HU"/>
        </a:p>
      </dgm:t>
    </dgm:pt>
    <dgm:pt modelId="{8E6B2A47-EFB3-427E-ACF1-67FEB8F0013E}" type="pres">
      <dgm:prSet presAssocID="{390F03DA-B5AB-40A9-8E3B-375D0FD3805A}" presName="linear" presStyleCnt="0">
        <dgm:presLayoutVars>
          <dgm:animLvl val="lvl"/>
          <dgm:resizeHandles val="exact"/>
        </dgm:presLayoutVars>
      </dgm:prSet>
      <dgm:spPr/>
    </dgm:pt>
    <dgm:pt modelId="{97E9DB29-1C93-49B3-A7F5-BBD40D1D50CA}" type="pres">
      <dgm:prSet presAssocID="{7F1CA176-E721-4341-A824-2F48C25C73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9FCA4F-964A-4900-9C4A-561EB48175AD}" type="presOf" srcId="{7F1CA176-E721-4341-A824-2F48C25C7339}" destId="{97E9DB29-1C93-49B3-A7F5-BBD40D1D50CA}" srcOrd="0" destOrd="0" presId="urn:microsoft.com/office/officeart/2005/8/layout/vList2"/>
    <dgm:cxn modelId="{99DB65AD-6F30-4C4F-8CE6-B8C6D2B15F70}" type="presOf" srcId="{390F03DA-B5AB-40A9-8E3B-375D0FD3805A}" destId="{8E6B2A47-EFB3-427E-ACF1-67FEB8F0013E}" srcOrd="0" destOrd="0" presId="urn:microsoft.com/office/officeart/2005/8/layout/vList2"/>
    <dgm:cxn modelId="{B1FA59F7-E074-4BA8-81DE-4DBA2ECEE9A1}" srcId="{390F03DA-B5AB-40A9-8E3B-375D0FD3805A}" destId="{7F1CA176-E721-4341-A824-2F48C25C7339}" srcOrd="0" destOrd="0" parTransId="{1312F4E9-4ADD-46A2-AE1E-ACB2D95F1E7B}" sibTransId="{121A530E-6DA0-4D40-B4FF-6C9DC6C64239}"/>
    <dgm:cxn modelId="{133FCFA1-570F-4591-8C3C-1CD26E7F09A0}" type="presParOf" srcId="{8E6B2A47-EFB3-427E-ACF1-67FEB8F0013E}" destId="{97E9DB29-1C93-49B3-A7F5-BBD40D1D50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F03DA-B5AB-40A9-8E3B-375D0FD380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F1CA176-E721-4341-A824-2F48C25C7339}">
      <dgm:prSet/>
      <dgm:spPr>
        <a:solidFill>
          <a:srgbClr val="028208"/>
        </a:solidFill>
      </dgm:spPr>
      <dgm:t>
        <a:bodyPr/>
        <a:lstStyle/>
        <a:p>
          <a:pPr algn="ctr" rtl="0"/>
          <a:r>
            <a:rPr lang="hu-HU" b="1" dirty="0"/>
            <a:t>MANAGEMENT</a:t>
          </a:r>
          <a:endParaRPr lang="hu-HU" dirty="0"/>
        </a:p>
      </dgm:t>
    </dgm:pt>
    <dgm:pt modelId="{1312F4E9-4ADD-46A2-AE1E-ACB2D95F1E7B}" type="parTrans" cxnId="{B1FA59F7-E074-4BA8-81DE-4DBA2ECEE9A1}">
      <dgm:prSet/>
      <dgm:spPr/>
      <dgm:t>
        <a:bodyPr/>
        <a:lstStyle/>
        <a:p>
          <a:endParaRPr lang="hu-HU"/>
        </a:p>
      </dgm:t>
    </dgm:pt>
    <dgm:pt modelId="{121A530E-6DA0-4D40-B4FF-6C9DC6C64239}" type="sibTrans" cxnId="{B1FA59F7-E074-4BA8-81DE-4DBA2ECEE9A1}">
      <dgm:prSet/>
      <dgm:spPr/>
      <dgm:t>
        <a:bodyPr/>
        <a:lstStyle/>
        <a:p>
          <a:endParaRPr lang="hu-HU"/>
        </a:p>
      </dgm:t>
    </dgm:pt>
    <dgm:pt modelId="{8E6B2A47-EFB3-427E-ACF1-67FEB8F0013E}" type="pres">
      <dgm:prSet presAssocID="{390F03DA-B5AB-40A9-8E3B-375D0FD3805A}" presName="linear" presStyleCnt="0">
        <dgm:presLayoutVars>
          <dgm:animLvl val="lvl"/>
          <dgm:resizeHandles val="exact"/>
        </dgm:presLayoutVars>
      </dgm:prSet>
      <dgm:spPr/>
    </dgm:pt>
    <dgm:pt modelId="{97E9DB29-1C93-49B3-A7F5-BBD40D1D50CA}" type="pres">
      <dgm:prSet presAssocID="{7F1CA176-E721-4341-A824-2F48C25C73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C50389-85AD-4263-AC70-2741B8A6771C}" type="presOf" srcId="{7F1CA176-E721-4341-A824-2F48C25C7339}" destId="{97E9DB29-1C93-49B3-A7F5-BBD40D1D50CA}" srcOrd="0" destOrd="0" presId="urn:microsoft.com/office/officeart/2005/8/layout/vList2"/>
    <dgm:cxn modelId="{3150E7C6-2604-4474-AAC9-8A5CEFBA55C4}" type="presOf" srcId="{390F03DA-B5AB-40A9-8E3B-375D0FD3805A}" destId="{8E6B2A47-EFB3-427E-ACF1-67FEB8F0013E}" srcOrd="0" destOrd="0" presId="urn:microsoft.com/office/officeart/2005/8/layout/vList2"/>
    <dgm:cxn modelId="{B1FA59F7-E074-4BA8-81DE-4DBA2ECEE9A1}" srcId="{390F03DA-B5AB-40A9-8E3B-375D0FD3805A}" destId="{7F1CA176-E721-4341-A824-2F48C25C7339}" srcOrd="0" destOrd="0" parTransId="{1312F4E9-4ADD-46A2-AE1E-ACB2D95F1E7B}" sibTransId="{121A530E-6DA0-4D40-B4FF-6C9DC6C64239}"/>
    <dgm:cxn modelId="{26C08B8A-7762-464F-B9F6-EFB079D51D3C}" type="presParOf" srcId="{8E6B2A47-EFB3-427E-ACF1-67FEB8F0013E}" destId="{97E9DB29-1C93-49B3-A7F5-BBD40D1D50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DB29-1C93-49B3-A7F5-BBD40D1D50CA}">
      <dsp:nvSpPr>
        <dsp:cNvPr id="0" name=""/>
        <dsp:cNvSpPr/>
      </dsp:nvSpPr>
      <dsp:spPr>
        <a:xfrm>
          <a:off x="0" y="1788"/>
          <a:ext cx="2347415" cy="304200"/>
        </a:xfrm>
        <a:prstGeom prst="roundRect">
          <a:avLst/>
        </a:prstGeom>
        <a:solidFill>
          <a:srgbClr val="0282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MANAGEMENT</a:t>
          </a:r>
          <a:endParaRPr lang="hu-HU" sz="1300" kern="1200" dirty="0"/>
        </a:p>
      </dsp:txBody>
      <dsp:txXfrm>
        <a:off x="14850" y="16638"/>
        <a:ext cx="2317715" cy="27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DB29-1C93-49B3-A7F5-BBD40D1D50CA}">
      <dsp:nvSpPr>
        <dsp:cNvPr id="0" name=""/>
        <dsp:cNvSpPr/>
      </dsp:nvSpPr>
      <dsp:spPr>
        <a:xfrm>
          <a:off x="0" y="1788"/>
          <a:ext cx="2347415" cy="304200"/>
        </a:xfrm>
        <a:prstGeom prst="roundRect">
          <a:avLst/>
        </a:prstGeom>
        <a:solidFill>
          <a:srgbClr val="0282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MANAGEMENT</a:t>
          </a:r>
          <a:endParaRPr lang="hu-HU" sz="1300" kern="1200" dirty="0"/>
        </a:p>
      </dsp:txBody>
      <dsp:txXfrm>
        <a:off x="14850" y="16638"/>
        <a:ext cx="2317715" cy="27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defTabSz="955675" hangingPunct="1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algn="r" defTabSz="955675" hangingPunct="1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defTabSz="955675" hangingPunct="1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r" defTabSz="955675" hangingPunct="1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BA0B4C5-4E45-45FE-B112-68DADFAC4E3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435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7075" y="280988"/>
            <a:ext cx="2946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 hangingPunct="1">
              <a:lnSpc>
                <a:spcPct val="100000"/>
              </a:lnSpc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1413" y="280988"/>
            <a:ext cx="27606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 hangingPunct="1">
              <a:lnSpc>
                <a:spcPct val="100000"/>
              </a:lnSpc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561975"/>
            <a:ext cx="5697538" cy="427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7075" y="5075238"/>
            <a:ext cx="569753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7075" y="9421813"/>
            <a:ext cx="294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5675" hangingPunct="1">
              <a:lnSpc>
                <a:spcPct val="100000"/>
              </a:lnSpc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5675" hangingPunct="1">
              <a:lnSpc>
                <a:spcPct val="100000"/>
              </a:lnSpc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8B2F99D-72D7-4E7E-85C1-50C2DA10F09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250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/>
            <a:fld id="{F749E4F1-C0DD-4DA1-B489-2F0036E12520}" type="slidenum">
              <a:rPr lang="de-CH" sz="1000" b="0" smtClean="0">
                <a:solidFill>
                  <a:schemeClr val="tx1"/>
                </a:solidFill>
                <a:latin typeface="Arial" pitchFamily="34" charset="0"/>
              </a:rPr>
              <a:pPr eaLnBrk="1"/>
              <a:t>1</a:t>
            </a:fld>
            <a:endParaRPr lang="de-CH" sz="1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39BD-1589-4C5B-A8F8-A2E96AA1EDFC}" type="slidenum">
              <a:rPr lang="de-CH" smtClean="0">
                <a:latin typeface="Arial" pitchFamily="34" charset="0"/>
              </a:rPr>
              <a:pPr/>
              <a:t>22</a:t>
            </a:fld>
            <a:endParaRPr lang="de-CH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39BD-1589-4C5B-A8F8-A2E96AA1EDFC}" type="slidenum">
              <a:rPr lang="de-CH" smtClean="0">
                <a:latin typeface="Arial" pitchFamily="34" charset="0"/>
              </a:rPr>
              <a:pPr/>
              <a:t>23</a:t>
            </a:fld>
            <a:endParaRPr lang="de-CH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39BD-1589-4C5B-A8F8-A2E96AA1EDFC}" type="slidenum">
              <a:rPr lang="de-CH" smtClean="0">
                <a:latin typeface="Arial" pitchFamily="34" charset="0"/>
              </a:rPr>
              <a:pPr/>
              <a:t>24</a:t>
            </a:fld>
            <a:endParaRPr lang="de-CH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9FA1C-F6E8-47B6-873D-5B4E5FCCCF24}" type="slidenum">
              <a:rPr lang="de-CH"/>
              <a:pPr>
                <a:defRPr/>
              </a:pPr>
              <a:t>2</a:t>
            </a:fld>
            <a:endParaRPr lang="de-CH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2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9FA1C-F6E8-47B6-873D-5B4E5FCCCF24}" type="slidenum">
              <a:rPr lang="de-CH"/>
              <a:pPr>
                <a:defRPr/>
              </a:pPr>
              <a:t>13</a:t>
            </a:fld>
            <a:endParaRPr lang="de-CH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/>
            <a:fld id="{10A8C847-0427-4DBD-8DCA-29F1E816445D}" type="slidenum">
              <a:rPr lang="de-CH" sz="1000" b="0" smtClean="0">
                <a:solidFill>
                  <a:schemeClr val="tx1"/>
                </a:solidFill>
                <a:latin typeface="Arial" pitchFamily="34" charset="0"/>
              </a:rPr>
              <a:pPr eaLnBrk="1"/>
              <a:t>14</a:t>
            </a:fld>
            <a:endParaRPr lang="de-CH" sz="10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/>
            <a:fld id="{2B4F6838-55BA-46D0-92E2-BE1AC769BC07}" type="slidenum">
              <a:rPr lang="de-CH" sz="1000" b="0" smtClean="0">
                <a:solidFill>
                  <a:schemeClr val="tx1"/>
                </a:solidFill>
                <a:latin typeface="Arial" pitchFamily="34" charset="0"/>
              </a:rPr>
              <a:pPr eaLnBrk="1"/>
              <a:t>15</a:t>
            </a:fld>
            <a:endParaRPr lang="de-CH" sz="1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955675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955675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955675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955675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955675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955675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955675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955675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fld id="{69393955-A7BF-4365-BC86-09822B43B8F6}" type="slidenum">
              <a:rPr lang="de-CH" sz="1000" b="0" smtClean="0">
                <a:solidFill>
                  <a:schemeClr val="tx1"/>
                </a:solidFill>
                <a:latin typeface="Arial" charset="0"/>
              </a:rPr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t>16</a:t>
            </a:fld>
            <a:endParaRPr lang="de-CH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>
              <a:defRPr/>
            </a:pPr>
            <a:fld id="{65771049-24BD-4053-A537-436DEA5D4BBD}" type="slidenum">
              <a:rPr lang="de-CH" sz="1000" b="0" smtClean="0">
                <a:solidFill>
                  <a:schemeClr val="tx1"/>
                </a:solidFill>
                <a:latin typeface="Arial" pitchFamily="34" charset="0"/>
              </a:rPr>
              <a:pPr eaLnBrk="1">
                <a:defRPr/>
              </a:pPr>
              <a:t>17</a:t>
            </a:fld>
            <a:endParaRPr lang="de-CH" sz="1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955675" eaLnBrk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9556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>
              <a:defRPr/>
            </a:pPr>
            <a:fld id="{A61F3045-ACED-4CE7-AFEC-A1CC2D2C5657}" type="slidenum">
              <a:rPr lang="de-CH" sz="1000" b="0" smtClean="0">
                <a:solidFill>
                  <a:schemeClr val="tx1"/>
                </a:solidFill>
                <a:latin typeface="Arial" pitchFamily="34" charset="0"/>
              </a:rPr>
              <a:pPr eaLnBrk="1">
                <a:defRPr/>
              </a:pPr>
              <a:t>18</a:t>
            </a:fld>
            <a:endParaRPr lang="de-CH" sz="1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1C2E6-56E6-4DB2-81B0-8FC72D268171}" type="slidenum">
              <a:rPr lang="de-CH" smtClean="0">
                <a:latin typeface="Arial" pitchFamily="34" charset="0"/>
              </a:rPr>
              <a:pPr/>
              <a:t>21</a:t>
            </a:fld>
            <a:endParaRPr lang="de-CH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642938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GB" sz="17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grpSp>
          <p:nvGrpSpPr>
            <p:cNvPr id="20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grpSp>
          <p:nvGrpSpPr>
            <p:cNvPr id="22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grpSp>
          <p:nvGrpSpPr>
            <p:cNvPr id="27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</p:grpSp>
      </p:grpSp>
      <p:sp>
        <p:nvSpPr>
          <p:cNvPr id="4368" name="Rectangle 272"/>
          <p:cNvSpPr>
            <a:spLocks noGrp="1" noChangeArrowheads="1"/>
          </p:cNvSpPr>
          <p:nvPr>
            <p:ph type="ctrTitle" sz="quarter"/>
          </p:nvPr>
        </p:nvSpPr>
        <p:spPr>
          <a:xfrm>
            <a:off x="215900" y="4184650"/>
            <a:ext cx="8712200" cy="14700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69" name="Rectangle 27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0955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 dirty="0" smtClean="0"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hu-HU" err="1"/>
              <a:t>enefex</a:t>
            </a:r>
            <a:endParaRPr lang="en-US"/>
          </a:p>
          <a:p>
            <a:pPr>
              <a:defRPr/>
            </a:pPr>
            <a:fld id="{A1520E3A-CBD7-485D-A5A5-A7222EF8A873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349BAD98-0975-4327-92D2-B296DC9D3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475A461-B172-1042-9ADB-9978CA7CA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63" y="6034954"/>
            <a:ext cx="97074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/>
              <a:t>energetikusok</a:t>
            </a:r>
            <a:endParaRPr lang="en-US"/>
          </a:p>
          <a:p>
            <a:pPr>
              <a:defRPr/>
            </a:pPr>
            <a:fld id="{A805C3C0-4A31-44ED-A233-FC9CE1C7BAF0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132534E7-FB74-4FAF-AFA9-C88C368FB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7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/>
              <a:t>energetikusok</a:t>
            </a:r>
            <a:endParaRPr lang="en-US"/>
          </a:p>
          <a:p>
            <a:pPr>
              <a:defRPr/>
            </a:pPr>
            <a:fld id="{628F1932-0DC2-4105-971A-94069EB7FD0A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D7BFAB44-F550-47E5-81A3-55275556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3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5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642938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GB" sz="17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7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8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9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1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2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3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4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5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6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7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8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grpSp>
          <p:nvGrpSpPr>
            <p:cNvPr id="19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1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  <p:sp>
            <p:nvSpPr>
              <p:cNvPr id="32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</p:grpSp>
        <p:sp>
          <p:nvSpPr>
            <p:cNvPr id="20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grpSp>
          <p:nvGrpSpPr>
            <p:cNvPr id="21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29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  <p:sp>
            <p:nvSpPr>
              <p:cNvPr id="30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</p:grpSp>
        <p:sp>
          <p:nvSpPr>
            <p:cNvPr id="22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23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24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25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grpSp>
          <p:nvGrpSpPr>
            <p:cNvPr id="26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7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  <p:sp>
            <p:nvSpPr>
              <p:cNvPr id="28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217488" y="6118225"/>
            <a:ext cx="2828925" cy="739775"/>
          </a:xfrm>
        </p:spPr>
        <p:txBody>
          <a:bodyPr/>
          <a:lstStyle>
            <a:lvl1pPr eaLnBrk="1" hangingPunct="0">
              <a:lnSpc>
                <a:spcPct val="85000"/>
              </a:lnSpc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 err="1"/>
              <a:t>enefex</a:t>
            </a:r>
            <a:endParaRPr lang="en-US"/>
          </a:p>
          <a:p>
            <a:pPr>
              <a:defRPr/>
            </a:pPr>
            <a:fld id="{239A21D2-00F2-4E62-8806-729F0EB3BEBE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F6014985-DB83-45A6-9CB4-B67883B47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B9B3DE32-938C-5045-B7EA-71AE92B25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63" y="6034954"/>
            <a:ext cx="97074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/>
              <a:t>energetikusok</a:t>
            </a:r>
            <a:endParaRPr lang="en-US"/>
          </a:p>
          <a:p>
            <a:pPr>
              <a:defRPr/>
            </a:pPr>
            <a:fld id="{E3581475-9CD3-4297-8B21-77612CD26957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4B26F2E1-0AEE-432B-8F7A-E8C0BCAB6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0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/>
              <a:t>energetikusok</a:t>
            </a:r>
            <a:endParaRPr lang="en-US"/>
          </a:p>
          <a:p>
            <a:pPr>
              <a:defRPr/>
            </a:pPr>
            <a:fld id="{2057B6C3-27EB-4B8A-808D-DCC6F14EB9E0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2936619C-59DF-44AF-9E9C-944644AB9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/>
              <a:t>energetikusok</a:t>
            </a:r>
            <a:endParaRPr lang="en-US"/>
          </a:p>
          <a:p>
            <a:pPr>
              <a:defRPr/>
            </a:pPr>
            <a:fld id="{0BEF940A-F5CF-401F-AB58-64D73C7E450B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9FAC9796-D869-40A9-B4CC-9FA3B5EBB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/>
              <a:t>energetikusok</a:t>
            </a:r>
            <a:endParaRPr lang="en-US"/>
          </a:p>
          <a:p>
            <a:pPr>
              <a:defRPr/>
            </a:pPr>
            <a:fld id="{13D1C48C-BEFA-4B06-B9A0-508CCE974352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0B198CC0-A62E-40CD-B6B8-06F12049E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4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/>
              <a:t>energetikusok</a:t>
            </a:r>
            <a:endParaRPr lang="en-US"/>
          </a:p>
          <a:p>
            <a:pPr>
              <a:defRPr/>
            </a:pPr>
            <a:fld id="{E531C1A1-E877-41BB-BFDA-21B26767F3A2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57B99736-AEE2-42DF-A7FC-FD554672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/>
              <a:t>energetikusok</a:t>
            </a:r>
            <a:endParaRPr lang="en-US"/>
          </a:p>
          <a:p>
            <a:pPr>
              <a:defRPr/>
            </a:pPr>
            <a:fld id="{FA5F41D5-7559-4A33-B6D3-4B88665DC8CC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6E858A9B-2FD9-4FC7-9451-75FFEE201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4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0"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/>
              <a:t>energetikusok</a:t>
            </a:r>
            <a:endParaRPr lang="en-US"/>
          </a:p>
          <a:p>
            <a:pPr>
              <a:defRPr/>
            </a:pPr>
            <a:fld id="{D7E2FD92-7D15-49AE-90B2-C92FE381B462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88345445-3691-4166-8337-B5996630A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031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642938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GB" sz="17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32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33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34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35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36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37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38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39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40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41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42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43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44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grpSp>
          <p:nvGrpSpPr>
            <p:cNvPr id="104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057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  <p:sp>
            <p:nvSpPr>
              <p:cNvPr id="1058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</p:grpSp>
        <p:sp>
          <p:nvSpPr>
            <p:cNvPr id="104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grpSp>
          <p:nvGrpSpPr>
            <p:cNvPr id="104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055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  <p:sp>
            <p:nvSpPr>
              <p:cNvPr id="1056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</p:grpSp>
        <p:sp>
          <p:nvSpPr>
            <p:cNvPr id="1048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49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50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sp>
          <p:nvSpPr>
            <p:cNvPr id="1051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hu-HU"/>
            </a:p>
          </p:txBody>
        </p:sp>
        <p:grpSp>
          <p:nvGrpSpPr>
            <p:cNvPr id="105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053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  <p:sp>
            <p:nvSpPr>
              <p:cNvPr id="1054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hu-HU"/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1">
              <a:lnSpc>
                <a:spcPct val="85000"/>
              </a:lnSpc>
              <a:buClrTx/>
              <a:buSzTx/>
              <a:buFontTx/>
              <a:buNone/>
              <a:defRPr sz="600" b="0" dirty="0" smtClean="0">
                <a:solidFill>
                  <a:srgbClr val="66666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</a:t>
            </a:r>
            <a:r>
              <a:rPr lang="hu-HU" err="1"/>
              <a:t>enefex</a:t>
            </a:r>
            <a:endParaRPr lang="en-US"/>
          </a:p>
          <a:p>
            <a:pPr>
              <a:defRPr/>
            </a:pPr>
            <a:fld id="{1BC0B6E9-92FE-4259-9371-21A9B340D3EF}" type="datetime1">
              <a:rPr lang="en-GB"/>
              <a:pPr>
                <a:defRPr/>
              </a:pPr>
              <a:t>14/10/2020</a:t>
            </a:fld>
            <a:r>
              <a:rPr lang="en-GB"/>
              <a:t> </a:t>
            </a:r>
            <a:r>
              <a:rPr lang="en-US"/>
              <a:t>| Slide </a:t>
            </a:r>
            <a:fld id="{3AA29677-2124-42A3-8ED0-55E2618F3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2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29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F24C9B50-A127-7D4C-ADC9-390718B05A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63" y="6034954"/>
            <a:ext cx="970745" cy="739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3pPr>
      <a:lvl4pPr marL="1254125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4pPr>
      <a:lvl5pPr marL="1611313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17" Type="http://schemas.openxmlformats.org/officeDocument/2006/relationships/image" Target="../media/image26.wmf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33.png"/><Relationship Id="rId26" Type="http://schemas.openxmlformats.org/officeDocument/2006/relationships/image" Target="../media/image28.jpeg"/><Relationship Id="rId3" Type="http://schemas.openxmlformats.org/officeDocument/2006/relationships/image" Target="../media/image30.jpeg"/><Relationship Id="rId21" Type="http://schemas.openxmlformats.org/officeDocument/2006/relationships/image" Target="../media/image36.png"/><Relationship Id="rId7" Type="http://schemas.openxmlformats.org/officeDocument/2006/relationships/image" Target="../media/image22.jpeg"/><Relationship Id="rId12" Type="http://schemas.openxmlformats.org/officeDocument/2006/relationships/diagramLayout" Target="../diagrams/layout2.xml"/><Relationship Id="rId17" Type="http://schemas.openxmlformats.org/officeDocument/2006/relationships/image" Target="../media/image32.png"/><Relationship Id="rId25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1.wmf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diagramData" Target="../diagrams/data2.xml"/><Relationship Id="rId24" Type="http://schemas.openxmlformats.org/officeDocument/2006/relationships/image" Target="../media/image38.jpeg"/><Relationship Id="rId5" Type="http://schemas.openxmlformats.org/officeDocument/2006/relationships/image" Target="../media/image19.png"/><Relationship Id="rId15" Type="http://schemas.microsoft.com/office/2007/relationships/diagramDrawing" Target="../diagrams/drawing2.xml"/><Relationship Id="rId23" Type="http://schemas.openxmlformats.org/officeDocument/2006/relationships/image" Target="../media/image26.wmf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diagramColors" Target="../diagrams/colors2.xml"/><Relationship Id="rId22" Type="http://schemas.openxmlformats.org/officeDocument/2006/relationships/image" Target="../media/image37.jpeg"/><Relationship Id="rId27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15900" y="4928961"/>
            <a:ext cx="8712200" cy="1259220"/>
          </a:xfrm>
        </p:spPr>
        <p:txBody>
          <a:bodyPr/>
          <a:lstStyle/>
          <a:p>
            <a:pPr eaLnBrk="1" hangingPunct="1"/>
            <a:r>
              <a:rPr lang="hu-HU" dirty="0">
                <a:solidFill>
                  <a:srgbClr val="3AB200"/>
                </a:solidFill>
              </a:rPr>
              <a:t>Vállalati energiahatékonyság</a:t>
            </a:r>
            <a:br>
              <a:rPr lang="hu-HU" dirty="0">
                <a:solidFill>
                  <a:srgbClr val="3AB200"/>
                </a:solidFill>
              </a:rPr>
            </a:br>
            <a:endParaRPr lang="en-GB" dirty="0">
              <a:solidFill>
                <a:schemeClr val="hlink"/>
              </a:solidFill>
            </a:endParaRPr>
          </a:p>
        </p:txBody>
      </p:sp>
      <p:sp>
        <p:nvSpPr>
          <p:cNvPr id="266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15900" y="4553565"/>
            <a:ext cx="8712200" cy="215900"/>
          </a:xfrm>
        </p:spPr>
        <p:txBody>
          <a:bodyPr/>
          <a:lstStyle/>
          <a:p>
            <a:pPr eaLnBrk="1" hangingPunct="1"/>
            <a:r>
              <a:rPr lang="hu-HU" dirty="0">
                <a:solidFill>
                  <a:srgbClr val="FF0000"/>
                </a:solidFill>
              </a:rPr>
              <a:t>Haddad Richárd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6629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5425"/>
            <a:ext cx="8712200" cy="40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AutoShape 2" descr="data:image/jpeg;base64,/9j/4AAQSkZJRgABAQAAAQABAAD/2wCEAAkGBhMSEBQUExQUFBUUFRgUGRgYGBocGBoVFBcXFRUeFxwcHCYfGBojHBQVHy8gJScqLCwsFh4xNTAqNSYsLCkBCQoKDgwOGg8PGiogHyQvLC0tLjUsKiw1NSk1LywtLC8sKSwsLCk1LDAvLSwqLCosLCksKS4pKSwpLCksLDEsL//AABEIAHYAlAMBIgACEQEDEQH/xAAbAAABBQEBAAAAAAAAAAAAAAAFAAEDBAYCB//EADkQAAIBAgQDBgQEBgIDAQAAAAECAwARBBIhMQUTQQYiUWFxgTJCkfAUUqGxI2JywdHhFSQzouIH/8QAGgEAAgMBAQAAAAAAAAAAAAAAAAECAwQFBv/EADARAAEDAQUFCAIDAQAAAAAAAAEAAhEDBBIhMUEFIjJRYXGBkaGxwdHwE+EUQvFS/9oADAMBAAIRAxEAPwD0Ij1qORKsMnlUUxAFzatgTQp11PQCufM3sKmZs2pOlcMQBmbQCrUpUdup+lNbqfpQ7E8bF+4L+Z2HoOtUnxTOe8Sf2rSyzudnguXX2pSp4N3j5eKMvOBuw+tc/jE/MDQcCkK0Cyt5rnnbFTRo80aWdTswPvUgB2G9AuUfyt9D/iuopmQ90laibL/yVYzbBHGzwP31Wnhht612RQnC8e6SDTxH9xRRMSpXMCLVjfTcziC61C1U643D3J7UrfZriPEX30qYrVavUNqYipWFckU0lGa6C12i0+WhC5UetKpFHrSolJE2TyqtikFtbaVdK+lRyAWNythr9KoBVqCYmZUUu5sB9/Wspj+KNMddFGy/58TUnEOJfip1BcRx3srNfKP5mHn+lVsXgXhcpILHcdQR0KnZlPiK61GkGcWa83bbW6rIZwev3TmmBojw3hUk3wiy/mO3t41Z7P8AAOaBJIO58o/P/wDP71rRHYWAAA6eFRrWm5utzRY9nGqL9TAcuf6QjDdn41+Lvnz2+lEEhUfCLeQFqnt+nh0pretYHVHO4iu9SoU6QhjQFHl+zUOIw4YWNvperOTyprVEGFacc1npeFq17ArbqP7iqRhkh7w1Xqenv4eta3l/ZrnlgC2w8BtWltocMDiFgq2Gm43mbruY+EJwJEouNhuPCiOX2/ahmLwJgbmxC6/Mnl5UUikDAMpuCLj76VGoBxNyVlCq4yypg4eY5j7guWWowtTOKdEqqVoXOWmy1JlpretCFwtKoWxJvpSqUJI+R6Vl+3XFeXEsSnvS3vbog3+p0+ta0jzH0rzHj+MSbHvzGYRq3LBQAkZdNAd+9eiysvPk6YrLb6tylAzOHylwDBqP404QRHMiGTVebpYlL3ZQd7bXo4cOmJeOFCpijAklyaxq5uMsLHvBTrcbaaVWxMOHSJ05sE8MasUu1p1lNrhLD4WIvbUaUU4Nhmw2AzqpaRhzCLHc/De2tgK1VHzvDPILm0KQBuui6BLte7DT2RdmVcq6C+gW+9vyihkXaCN5DGgJYIzg9DlF/wC9UpoFm5E8haJ75uXa5OQ6leoU6anxqwk0EUpmWI5iCDYjQHew86zim0DGSfddA16jiC2A31EYdiz+M7QPHfK1wRc6WJJGv61tcNcopN8xUEjztrQjDdncLK4mU5lBvk6Bt7MN9PA1oCPU0Wiox0BoSsFGpTBLzM5Yyocnl9aY/dqly+X1prVmXSURXypre9Slfb1pivjTSUJX76UPwsPKkMfyPd08j84/UEe9FCKrY2Pu3G6nMPbf6i4qxjtOapqMyeMx6aj7rC6y3NR/iQWtuPGpnjundI11qgU6D3NAxViuowO1Pao8HaxAvfrVi3nSKSpyI19LWp6uD1FNTvIhF3fKCb7Anbw1rxnhCmSdP/ISzZv4YvJf4rqNt9a9mxq/wpN/gbp/KfKvIeyjSCdeWEPcbPnJCcrL/EuRqNOoq6yGGvP3VcvaOL6Y7fZG+0Xf5MLc15WmtzJIuWwQ2Vl0+M3N79K1fEuGgSLOZHRYFN1GgKgbHp08KzGN4oJ8fhMrRFRJe0ZY2Z2BbMWAuTYWsOlartYP+lPa/wAFKoSLjcp9ynQDSKj84jyErGxcRaS8r/HJqfJflUeQH7mo5MaPGqDzGwA8KaOKtzaQXLqWojAItwziJhmDg91rB/Ar4+o3rdkfY2rzS1gfStzFPJIUiRsuWFHdrAt3rhQt9PlJJNZbawNgrobKrOfeacsCiJXytTEe/pVbEyPFEbsJHJyISALs2i3A8Nz5CqmI4m34YPmCOHWN9NFbOFffp19xXPldtEsv31rkr7UHk4o4jmKyLIqcvLKqdWazrpoxAtt4044wymUA80KEy5kMZzyMVAI0JXbW1F5JFiv3971VxQOgGxqPEc2EB3cSLmUOuQLYMQLpbXQnY3vVdOJu0jRvYAyOqN0bKbWPg371IOxQpI1JAQa1LPhLAfrXHDoWeCJtLsoJtprUs6kmxuAKsvTkoxCro1joSAKvRSBhcGqeW/koqxHiQF6DwoKFNfzFKqerakilShC1bRX0N9dPrpXhcE0mGlOVijxsyX9CVIIO402r3rL615F25wH4fiBfLdXKzAHYkEZwfK4/9qssLhJadVzdpsN1rxoVUbik7SwTTBsqOuVuXlW2YFrEAA6CvVeJ4MSxSR699So9SNKwHGMMcVEZF5pZ80qLLMgIjGrcqJR3ltcXNtq2/ZfiQxGEie5JyhW/qXQ1K0nda4CIUbFg57HGZE9uh9l5dFEeuh6+vWpwKOdruFcmcsB3JbsP6vnH6396EYfDtI6oguzGw9T/AG611mPDmB4yXnqtJ1OoaZzGH3tUuAwXNexIVAMzsdAqDck9K2EGKgxEmbDT2kRcpyrcGO+gZSNQDsfOpJOCQDCSwF1VbZZJLi4awN2J09qDHHYhFmwxMUkn4ZmilhtcqulnA2PhXLrVBaMtMvlegstE2Qb2Zz9h+9VYn4hhGkVZ8THIULCxAC520uSNAQAQNepq1Pw6FXEYcJzyjqltGaEhiV9RYH2qDhk2C/44XMIj5VnBK5s9tbjfNeg/DQytwoynKcs3xG1lsMl7+Vqp/E0znhPofhav5DhEwZjLqQPfDsR/iWDjQMDLylmdQBbuiW9wV8zYXG2ldYrAoG/7EmdphyU0C9c9kt81wDcnpVbtpIDDC4ZWRMTGzMCCAAdbketP2hxCPicEqMGPOaQ5SDZAu5tsNag2mCAe3yVrqxBI5R5qsOMYZivNxokVSGClQLkbFyB3rb9NaI4VYJA0QcSZ7zW2IWRrgg9NdjVfHQr/AMnhwAtuRJ0FtxVDisb/AIvGCMd/8GuXLvudvapim05cp84UPzPbMwcYy6TzRDC8bwkKrDz1JQZLk6XHiRper+LxUYKo7WZwWUeIW17fUUJwU2D/AOPFzHy+VZhcXzW1uN816BLw15Rw9JGdWMUpB+ZcpUp/apCk3qI+FE13iMjMZdoHvgVqDjFVgjMLsCVXxA3NUoeMwu+USqW6Adbb26GhUeKkfGRJiFyukcikj4WBGjL611gJWwzwx5oponJWNltnXrrbcedT/GAOv+pfyCT0mPTr1WgVCdzalUoi8TrSqmVsWsyVl/8A9A7PfiMNnQEyQ3ZfNT8Y/QH2rVUqyMeWODglVpiowsdqvIuzmPeWNwQDyYQgaOPNiSjnKEQnQDU3NtAaK9mccmCxr4YueVJktmtdJCNFa2l9cp9BTdquFy4B2lw4tDMwMhUWdddUDbojXO2x9qowYDBTc51MgQsLsVN4zKxyJEg+NiQdT0HnXW3XtJ/qfXD3XC36Tg3+zeZ0xy6R4L0TjfBRiIShOu6nwYbe1YLgxMDTu62khTKAekkjZR61pOzPaUhzhcSf4qMUST5ZMumh/MKn7ZcHDQySqO9Zc1uqo19fMXNYxUdRa6k7I5feq6BostFRlduYzH3UFZjg+Py5g6iVJPjVtc3n661quBYfCITyI1iZt9LE+9YrBUfwBtY+FZrxAhb7omYRyXszhWk5hgjL3vfL18fC9S4/g8M2XmxpJlvbML2va9voPpRBRcA+IBpFaL7uaX425QENg4JAiNGkSKj/ABKB3T01FR4HgMEBJiiRCdCQNbetFCtMVp33c0XG4YDBU3wSFxIVBdQVDW1AO4FRpg05hkCgMRlLDcgdL+AqSWfM5jQ6j42HyA9P6j0HTepXsi+AG1SkhAgnD6UKl7OYUyZzDHnve9hv6bVbkwaF1cgF0BCkjUBt7ethTMPmf2H31pjcd5viOwqUk6pBrRkFWx2DTOHYBnAIXTWzbj3qhh+CQwtmSNBIdrDb08KKlbanVzsK5y5fNz+n+qkHECJQWNJkhQcofMdaVX1wQ6jWmqN5TRulSpVmTXE8CupVgGVhYg7EGvOONdl8TgS0mDZzE3xKLFlA1G4NwLmxGor0qlV1Ks6mcMRyWevZ21hjgdCMwvHMdxCEYcxQySSh5BIOYLcq1ybH5mYnUjTSjPZ/t+8Y5eIBlS1s3zgef5h+vrWl432Dw+IJZQYpD8y7H+pdvcVjcf2DxcR7qCVfFCL+6mx+l66bKlCs267z+VxalK1Wd99vllHUZ/GhRxeDRS9/ByI6nXJezL5WOvsaKcL4HJfvrlHW5Fz6WrzlsNJGdUkQjrZgfrRHC9q8Um07ejZW/cVW7Z5PA5XM2uG4VW49Pgr1u1IrXm0XbDGt8JzekV/2q7DHxSfdnRfE5UH0AzGqDYnN4nNHetDdpsfwMce79rY47HxQi8jqg8z+w3NCI+JS4s2w4aKLrMw7xHhGp6+Zrjh3YeNSHnYzP/MTl+m5960qqALAWAqommzh3jz08PlaGitV490chn3nTu8VTwuCWJAqCwHuSepJ6k+NLEEAXPt6+VXMtV8RGB3rEkaAev3vVMycVqgAQFSK27zasfhXw+/GuSuXU6udh4f686sFMpue87bAdP8AA865KZdPidv0/wACpyhVymX+Zz+n+BUmHhAv1bqasw4bL5k7mnWIC9utIuTXOWlXSuDtTVFNXaVKlUEJUqVKhCVKlSoQmZQdxeo/wqflX6ClSpylC7WMDYAV1SpUk0qVKlQhKlSpUIUGJky2IALE5R/ulK4VgLatpf0pUqmAokrjEMbhF0J6+A8vOoXXURrppcnrby86VKmEKOXEBDlC6CmpUqsDRCjJX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1439-FC90-6746-875A-FC1BA3BA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Almérők</a:t>
            </a:r>
            <a:r>
              <a:rPr lang="hu-HU" dirty="0"/>
              <a:t> kiépítésére vonatkozó szabályozás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74FBC-9B35-AD42-8D55-ECFC0535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Szakreferens kötelezett (2022. január 1-ig) : </a:t>
            </a:r>
          </a:p>
          <a:p>
            <a:r>
              <a:rPr lang="hu-HU" dirty="0"/>
              <a:t>elsősorban az 50 kW névleges teljesítményt meghaladó önálló villamos berendezések, és 70 kW névleges elektromos teljesítményt meghaladó hőtermelő és klímaberendezések betáplálási pontjaira (2021. január 1-ig 100 kW ill. 140 kW teljesítményt meghaladó gépek betáplálási pontjaira); </a:t>
            </a:r>
          </a:p>
          <a:p>
            <a:r>
              <a:rPr lang="hu-HU" dirty="0"/>
              <a:t>másodsorban a 100 kW legnagyobb egyidejű teljesítményt meghaladó gépsorok, gyártósorok, épületek stb. betáplálási pontjaira (2021. január 1-ig 200 kW legnagyobb egyidejű teljesítmény felett), mely érték számításánál az első pont szerinti (már </a:t>
            </a:r>
            <a:r>
              <a:rPr lang="hu-HU" dirty="0" err="1"/>
              <a:t>almérővel</a:t>
            </a:r>
            <a:r>
              <a:rPr lang="hu-HU" dirty="0"/>
              <a:t> mért) berendezések figyelmen kívül hagyhatók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850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1439-FC90-6746-875A-FC1BA3BA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Almérők</a:t>
            </a:r>
            <a:r>
              <a:rPr lang="hu-HU" dirty="0"/>
              <a:t> kiépítésére vonatkozó szabályozás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74FBC-9B35-AD42-8D55-ECFC0535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/>
              <a:t>Almérőt</a:t>
            </a:r>
            <a:r>
              <a:rPr lang="hu-HU" dirty="0"/>
              <a:t> akkor kell felszerelni ha a villamosenergia-felhasználás a beépített teljesítmény és az üzemidő alapján nem határozható meg </a:t>
            </a:r>
          </a:p>
          <a:p>
            <a:r>
              <a:rPr lang="hu-HU" dirty="0"/>
              <a:t>Minden 100 kW feletti névleges teljesítményű önálló villamos berendezés  (különösen a kompresszorok, motorok, szivattyúk, egyéb hajtások és technológiai berendezések) </a:t>
            </a:r>
          </a:p>
          <a:p>
            <a:r>
              <a:rPr lang="hu-HU" dirty="0"/>
              <a:t>Minden 140 kW feletti névleges elektromos teljesítményű hőtermelő és klímaberendezés </a:t>
            </a:r>
          </a:p>
          <a:p>
            <a:r>
              <a:rPr lang="hu-HU" dirty="0"/>
              <a:t>Ha a villamosenergia-felhasználás a beépített teljesítmény és az üzemidő alapján nem határozható meg, különösen azon berendezések vagy berendezéscsoportok esetében, amelyek szabályozás vagy vezérlés alapján az </a:t>
            </a:r>
            <a:r>
              <a:rPr lang="hu-HU" dirty="0" err="1"/>
              <a:t>üzemidejük</a:t>
            </a:r>
            <a:r>
              <a:rPr lang="hu-HU" dirty="0"/>
              <a:t> egy részében:</a:t>
            </a:r>
          </a:p>
          <a:p>
            <a:pPr lvl="1"/>
            <a:r>
              <a:rPr lang="hu-HU" dirty="0"/>
              <a:t>a beépített teljesítménynél alacsonyabb teljesítményszinten is </a:t>
            </a:r>
            <a:r>
              <a:rPr lang="hu-HU" dirty="0" err="1"/>
              <a:t>üzemszerűen</a:t>
            </a:r>
            <a:r>
              <a:rPr lang="hu-HU" dirty="0"/>
              <a:t> tudnak működni, vagy </a:t>
            </a:r>
          </a:p>
          <a:p>
            <a:pPr lvl="1"/>
            <a:r>
              <a:rPr lang="hu-HU" dirty="0"/>
              <a:t>működésüket képesek leállítani, amit üzemóra-számláló nem rögzít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17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1439-FC90-6746-875A-FC1BA3BA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Almérők</a:t>
            </a:r>
            <a:r>
              <a:rPr lang="hu-HU" dirty="0"/>
              <a:t> kiépítésére vonatkozó szabályozás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74FBC-9B35-AD42-8D55-ECFC0535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Legalább </a:t>
            </a:r>
            <a:r>
              <a:rPr lang="hu-HU" dirty="0" err="1"/>
              <a:t>negyedóránkénti</a:t>
            </a:r>
            <a:r>
              <a:rPr lang="hu-HU" dirty="0"/>
              <a:t> mérésre legyen alkalmas </a:t>
            </a:r>
          </a:p>
          <a:p>
            <a:r>
              <a:rPr lang="hu-HU" dirty="0"/>
              <a:t>Legalább „B” pontossági osztályú (1,5% hibahatáron belüli mérésre legyen alkalmas) </a:t>
            </a:r>
          </a:p>
          <a:p>
            <a:r>
              <a:rPr lang="hu-HU" dirty="0"/>
              <a:t>Váltóáramú hatásos villamos energia mérésére szolgáló fogyasztásmérő, vagy fogyasztásmérő rendszer, amely alkalmas a mért értékek tárolására, vagy adatgyűjtő rendszerbe tárolás céljából történő továbbítására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942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601788"/>
            <a:ext cx="11096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28208"/>
                </a:solidFill>
              </a:rPr>
              <a:t>Igények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134020" name="Rectangle 8"/>
          <p:cNvSpPr>
            <a:spLocks noChangeArrowheads="1"/>
          </p:cNvSpPr>
          <p:nvPr/>
        </p:nvSpPr>
        <p:spPr bwMode="auto">
          <a:xfrm>
            <a:off x="1477963" y="1601788"/>
            <a:ext cx="6184900" cy="900112"/>
          </a:xfrm>
          <a:prstGeom prst="rect">
            <a:avLst/>
          </a:prstGeom>
          <a:solidFill>
            <a:srgbClr val="028208"/>
          </a:solidFill>
          <a:ln>
            <a:noFill/>
          </a:ln>
        </p:spPr>
        <p:txBody>
          <a:bodyPr anchor="ctr"/>
          <a:lstStyle/>
          <a:p>
            <a:pPr eaLnBrk="0">
              <a:spcBef>
                <a:spcPct val="25000"/>
              </a:spcBef>
              <a:buClr>
                <a:schemeClr val="accent1"/>
              </a:buClr>
              <a:buSzPct val="80000"/>
              <a:defRPr/>
            </a:pPr>
            <a:r>
              <a:rPr kumimoji="1" lang="en-GB" sz="1800" dirty="0">
                <a:solidFill>
                  <a:schemeClr val="bg1"/>
                </a:solidFill>
                <a:latin typeface="+mn-lt"/>
                <a:ea typeface="Lucida Sans Unicode" pitchFamily="34" charset="0"/>
                <a:cs typeface="Arial" pitchFamily="34" charset="0"/>
              </a:rPr>
              <a:t>ENERGETI</a:t>
            </a:r>
            <a:r>
              <a:rPr kumimoji="1" lang="hu-HU" sz="1800" dirty="0">
                <a:solidFill>
                  <a:schemeClr val="bg1"/>
                </a:solidFill>
                <a:latin typeface="+mn-lt"/>
                <a:ea typeface="Lucida Sans Unicode" pitchFamily="34" charset="0"/>
                <a:cs typeface="Arial" pitchFamily="34" charset="0"/>
              </a:rPr>
              <a:t>KUS</a:t>
            </a:r>
            <a:endParaRPr kumimoji="1" lang="en-GB" sz="1800" dirty="0">
              <a:solidFill>
                <a:schemeClr val="bg1"/>
              </a:solidFill>
              <a:latin typeface="+mn-lt"/>
              <a:ea typeface="Lucida Sans Unicode" pitchFamily="34" charset="0"/>
              <a:cs typeface="Arial" pitchFamily="34" charset="0"/>
            </a:endParaRPr>
          </a:p>
          <a:p>
            <a:pPr eaLnBrk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kumimoji="1" lang="hu-HU" sz="1600" dirty="0">
                <a:solidFill>
                  <a:schemeClr val="bg1"/>
                </a:solidFill>
                <a:latin typeface="+mn-lt"/>
                <a:ea typeface="Lucida Sans Unicode" pitchFamily="34" charset="0"/>
                <a:cs typeface="Arial" pitchFamily="34" charset="0"/>
              </a:rPr>
              <a:t>Adatgyűjtő és Felügyeleti Rendszer </a:t>
            </a:r>
            <a:endParaRPr kumimoji="1" lang="en-GB" sz="1600" dirty="0">
              <a:solidFill>
                <a:schemeClr val="bg1"/>
              </a:solidFill>
              <a:latin typeface="+mn-lt"/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2134021" name="Rectangle 8"/>
          <p:cNvSpPr>
            <a:spLocks noChangeArrowheads="1"/>
          </p:cNvSpPr>
          <p:nvPr/>
        </p:nvSpPr>
        <p:spPr bwMode="auto">
          <a:xfrm>
            <a:off x="1477963" y="2646363"/>
            <a:ext cx="6184900" cy="890587"/>
          </a:xfrm>
          <a:prstGeom prst="rect">
            <a:avLst/>
          </a:prstGeom>
          <a:solidFill>
            <a:srgbClr val="028208"/>
          </a:solidFill>
          <a:ln>
            <a:noFill/>
          </a:ln>
        </p:spPr>
        <p:txBody>
          <a:bodyPr anchor="ctr"/>
          <a:lstStyle/>
          <a:p>
            <a:pPr eaLnBrk="0">
              <a:spcBef>
                <a:spcPct val="25000"/>
              </a:spcBef>
              <a:buClr>
                <a:schemeClr val="accent1"/>
              </a:buClr>
              <a:buSzPct val="80000"/>
              <a:defRPr/>
            </a:pPr>
            <a:r>
              <a:rPr kumimoji="1" lang="hu-HU" sz="1600" dirty="0">
                <a:solidFill>
                  <a:schemeClr val="bg1"/>
                </a:solidFill>
                <a:latin typeface="+mn-lt"/>
                <a:ea typeface="Lucida Sans Unicode" pitchFamily="34" charset="0"/>
                <a:cs typeface="Arial" pitchFamily="34" charset="0"/>
              </a:rPr>
              <a:t>Energetikai Információs Rendszer</a:t>
            </a:r>
            <a:endParaRPr kumimoji="1" lang="en-GB" sz="1600" dirty="0">
              <a:solidFill>
                <a:schemeClr val="bg1"/>
              </a:solidFill>
              <a:latin typeface="+mn-lt"/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2134022" name="Rectangle 8"/>
          <p:cNvSpPr>
            <a:spLocks noChangeArrowheads="1"/>
          </p:cNvSpPr>
          <p:nvPr/>
        </p:nvSpPr>
        <p:spPr bwMode="auto">
          <a:xfrm>
            <a:off x="1477963" y="3706813"/>
            <a:ext cx="6184900" cy="884237"/>
          </a:xfrm>
          <a:prstGeom prst="rect">
            <a:avLst/>
          </a:prstGeom>
          <a:solidFill>
            <a:srgbClr val="028208"/>
          </a:solidFill>
          <a:ln>
            <a:noFill/>
          </a:ln>
        </p:spPr>
        <p:txBody>
          <a:bodyPr anchor="ctr"/>
          <a:lstStyle/>
          <a:p>
            <a:pPr eaLnBrk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kumimoji="1" lang="en-GB" sz="1800" dirty="0">
                <a:solidFill>
                  <a:schemeClr val="bg1"/>
                </a:solidFill>
                <a:latin typeface="+mn-lt"/>
                <a:ea typeface="Lucida Sans Unicode" pitchFamily="34" charset="0"/>
                <a:cs typeface="Arial" pitchFamily="34" charset="0"/>
              </a:rPr>
              <a:t>E-</a:t>
            </a:r>
            <a:r>
              <a:rPr kumimoji="1" lang="hu-HU" sz="1800" dirty="0">
                <a:solidFill>
                  <a:schemeClr val="bg1"/>
                </a:solidFill>
                <a:latin typeface="+mn-lt"/>
                <a:ea typeface="Lucida Sans Unicode" pitchFamily="34" charset="0"/>
                <a:cs typeface="Arial" pitchFamily="34" charset="0"/>
              </a:rPr>
              <a:t>TÁMOGATÁS</a:t>
            </a:r>
            <a:endParaRPr kumimoji="1" lang="en-GB" sz="1800" dirty="0">
              <a:solidFill>
                <a:schemeClr val="bg1"/>
              </a:solidFill>
              <a:latin typeface="+mn-lt"/>
              <a:ea typeface="Lucida Sans Unicode" pitchFamily="34" charset="0"/>
              <a:cs typeface="Arial" pitchFamily="34" charset="0"/>
            </a:endParaRPr>
          </a:p>
          <a:p>
            <a:pPr eaLnBrk="0">
              <a:spcBef>
                <a:spcPct val="2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kumimoji="1" lang="hu-HU" sz="1600" dirty="0">
                <a:solidFill>
                  <a:schemeClr val="bg1"/>
                </a:solidFill>
                <a:latin typeface="+mn-lt"/>
                <a:ea typeface="Lucida Sans Unicode" pitchFamily="34" charset="0"/>
                <a:cs typeface="Arial" pitchFamily="34" charset="0"/>
              </a:rPr>
              <a:t>Partnerség a sikerhez</a:t>
            </a:r>
            <a:endParaRPr kumimoji="1" lang="en-US" sz="1600" dirty="0">
              <a:solidFill>
                <a:schemeClr val="bg1"/>
              </a:solidFill>
              <a:latin typeface="+mn-lt"/>
              <a:ea typeface="Lucida Sans Unicode" pitchFamily="34" charset="0"/>
              <a:cs typeface="Arial" pitchFamily="34" charset="0"/>
            </a:endParaRPr>
          </a:p>
        </p:txBody>
      </p:sp>
      <p:pic>
        <p:nvPicPr>
          <p:cNvPr id="27657" name="Picture 8" descr="Umspannwerk3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5"/>
          <a:stretch>
            <a:fillRect/>
          </a:stretch>
        </p:blipFill>
        <p:spPr bwMode="auto">
          <a:xfrm>
            <a:off x="222250" y="2649538"/>
            <a:ext cx="110966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9" descr="145_kV_GIS_Typ_ELK-0_AbuDhabi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b="2094"/>
          <a:stretch>
            <a:fillRect/>
          </a:stretch>
        </p:blipFill>
        <p:spPr bwMode="auto">
          <a:xfrm>
            <a:off x="222250" y="3700463"/>
            <a:ext cx="11096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06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84C08"/>
                </a:solidFill>
              </a:rPr>
              <a:t>E</a:t>
            </a:r>
            <a:r>
              <a:rPr lang="hu-HU" dirty="0">
                <a:solidFill>
                  <a:srgbClr val="084C08"/>
                </a:solidFill>
              </a:rPr>
              <a:t>NERGETIKUS</a:t>
            </a:r>
            <a:br>
              <a:rPr lang="en-GB" dirty="0"/>
            </a:br>
            <a:r>
              <a:rPr lang="hu-HU" dirty="0">
                <a:solidFill>
                  <a:srgbClr val="028208"/>
                </a:solidFill>
              </a:rPr>
              <a:t>Funkciók</a:t>
            </a:r>
            <a:endParaRPr lang="en-GB" dirty="0">
              <a:solidFill>
                <a:srgbClr val="028208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92263"/>
            <a:ext cx="7451725" cy="4608512"/>
          </a:xfrm>
        </p:spPr>
        <p:txBody>
          <a:bodyPr/>
          <a:lstStyle/>
          <a:p>
            <a:pPr eaLnBrk="1" hangingPunct="1">
              <a:buClr>
                <a:srgbClr val="084C07"/>
              </a:buClr>
            </a:pPr>
            <a:r>
              <a:rPr lang="hu-HU" b="1" dirty="0"/>
              <a:t>Funkciók</a:t>
            </a:r>
            <a:endParaRPr lang="en-GB" b="1" dirty="0"/>
          </a:p>
          <a:p>
            <a:pPr lvl="1" eaLnBrk="1" hangingPunct="1">
              <a:buClr>
                <a:srgbClr val="084C07"/>
              </a:buClr>
            </a:pPr>
            <a:r>
              <a:rPr lang="hu-HU" dirty="0"/>
              <a:t>Adatgyűjtés és tárolás</a:t>
            </a:r>
            <a:endParaRPr lang="en-GB" dirty="0"/>
          </a:p>
          <a:p>
            <a:pPr lvl="1" eaLnBrk="1" hangingPunct="1">
              <a:buClr>
                <a:srgbClr val="084C07"/>
              </a:buClr>
            </a:pPr>
            <a:r>
              <a:rPr lang="hu-HU" dirty="0"/>
              <a:t>Adat megjelenítés és értékelés</a:t>
            </a:r>
            <a:endParaRPr lang="en-GB" dirty="0"/>
          </a:p>
          <a:p>
            <a:pPr lvl="1" eaLnBrk="1" hangingPunct="1">
              <a:buClr>
                <a:srgbClr val="084C07"/>
              </a:buClr>
            </a:pPr>
            <a:r>
              <a:rPr lang="hu-HU" dirty="0"/>
              <a:t>Eseménynapló</a:t>
            </a:r>
            <a:endParaRPr lang="en-GB" dirty="0"/>
          </a:p>
          <a:p>
            <a:pPr lvl="1" eaLnBrk="1" hangingPunct="1">
              <a:buClr>
                <a:srgbClr val="084C07"/>
              </a:buClr>
            </a:pPr>
            <a:r>
              <a:rPr lang="hu-HU" dirty="0"/>
              <a:t>Riasztás</a:t>
            </a:r>
            <a:r>
              <a:rPr lang="en-GB" dirty="0"/>
              <a:t> – </a:t>
            </a:r>
            <a:r>
              <a:rPr lang="hu-HU" dirty="0"/>
              <a:t>terhelés, feszültségesés </a:t>
            </a:r>
          </a:p>
          <a:p>
            <a:pPr lvl="1" eaLnBrk="1" hangingPunct="1">
              <a:buClr>
                <a:srgbClr val="084C07"/>
              </a:buClr>
            </a:pPr>
            <a:r>
              <a:rPr lang="hu-HU" dirty="0"/>
              <a:t>Adatkonverzió</a:t>
            </a:r>
            <a:endParaRPr lang="en-GB" dirty="0"/>
          </a:p>
          <a:p>
            <a:pPr lvl="1" eaLnBrk="1" hangingPunct="1">
              <a:buClr>
                <a:srgbClr val="084C07"/>
              </a:buClr>
            </a:pPr>
            <a:r>
              <a:rPr lang="hu-HU" dirty="0"/>
              <a:t>Energetikusok támogatása</a:t>
            </a:r>
            <a:r>
              <a:rPr lang="en-GB" dirty="0"/>
              <a:t> – </a:t>
            </a:r>
            <a:r>
              <a:rPr lang="hu-HU" dirty="0"/>
              <a:t>grafikonok</a:t>
            </a:r>
            <a:r>
              <a:rPr lang="en-GB" dirty="0"/>
              <a:t> / </a:t>
            </a:r>
            <a:r>
              <a:rPr lang="hu-HU" dirty="0"/>
              <a:t>táblázatos formátum</a:t>
            </a:r>
          </a:p>
          <a:p>
            <a:pPr lvl="1" eaLnBrk="1" hangingPunct="1">
              <a:buClr>
                <a:srgbClr val="084C07"/>
              </a:buClr>
            </a:pPr>
            <a:r>
              <a:rPr lang="hu-HU" dirty="0"/>
              <a:t>Alaprendszer az ISO 50 001</a:t>
            </a:r>
            <a:r>
              <a:rPr lang="en-GB" dirty="0"/>
              <a:t> </a:t>
            </a:r>
            <a:r>
              <a:rPr lang="hu-HU" dirty="0"/>
              <a:t>és</a:t>
            </a:r>
            <a:r>
              <a:rPr lang="en-GB" dirty="0"/>
              <a:t> Energy Audit</a:t>
            </a:r>
            <a:r>
              <a:rPr lang="hu-HU" dirty="0"/>
              <a:t> folyamathoz</a:t>
            </a:r>
            <a:endParaRPr lang="en-GB" dirty="0"/>
          </a:p>
          <a:p>
            <a:pPr lvl="1" eaLnBrk="1" hangingPunct="1">
              <a:buClr>
                <a:srgbClr val="084C07"/>
              </a:buClr>
            </a:pPr>
            <a:r>
              <a:rPr lang="hu-HU" dirty="0"/>
              <a:t>Módosítható és könnyen bővíthető</a:t>
            </a:r>
            <a:endParaRPr lang="en-GB" dirty="0"/>
          </a:p>
          <a:p>
            <a:pPr lvl="1" eaLnBrk="1" hangingPunct="1">
              <a:buClr>
                <a:srgbClr val="084C07"/>
              </a:buClr>
            </a:pPr>
            <a:r>
              <a:rPr lang="hu-HU" dirty="0"/>
              <a:t>Egyszerű használat</a:t>
            </a:r>
            <a:endParaRPr lang="en-GB" dirty="0"/>
          </a:p>
          <a:p>
            <a:pPr lvl="1" eaLnBrk="1" hangingPunct="1">
              <a:buClr>
                <a:srgbClr val="084C07"/>
              </a:buClr>
            </a:pPr>
            <a:r>
              <a:rPr lang="en-GB" dirty="0"/>
              <a:t>Windows </a:t>
            </a:r>
            <a:r>
              <a:rPr lang="hu-HU" dirty="0"/>
              <a:t>operációs rendszer alapú</a:t>
            </a:r>
            <a:endParaRPr lang="en-GB" dirty="0"/>
          </a:p>
          <a:p>
            <a:pPr lvl="1" eaLnBrk="1" hangingPunct="1">
              <a:buClr>
                <a:srgbClr val="084C07"/>
              </a:buClr>
            </a:pPr>
            <a:endParaRPr lang="en-GB" dirty="0"/>
          </a:p>
          <a:p>
            <a:pPr lvl="1" eaLnBrk="1" hangingPunct="1">
              <a:buClr>
                <a:srgbClr val="084C07"/>
              </a:buClr>
            </a:pPr>
            <a:endParaRPr lang="hu-HU" dirty="0"/>
          </a:p>
          <a:p>
            <a:pPr lvl="1" eaLnBrk="1" hangingPunct="1">
              <a:buClr>
                <a:srgbClr val="084C07"/>
              </a:buClr>
              <a:buFont typeface="Wingdings" pitchFamily="2" charset="2"/>
              <a:buNone/>
            </a:pPr>
            <a:endParaRPr lang="hu-HU" dirty="0"/>
          </a:p>
          <a:p>
            <a:pPr eaLnBrk="1" hangingPunct="1"/>
            <a:endParaRPr lang="en-GB" dirty="0"/>
          </a:p>
        </p:txBody>
      </p:sp>
      <p:pic>
        <p:nvPicPr>
          <p:cNvPr id="28677" name="Picture 2" descr="Pulp m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r="25240"/>
          <a:stretch>
            <a:fillRect/>
          </a:stretch>
        </p:blipFill>
        <p:spPr bwMode="auto">
          <a:xfrm>
            <a:off x="214313" y="3162300"/>
            <a:ext cx="11176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Kabelanlagen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r="3093"/>
          <a:stretch>
            <a:fillRect/>
          </a:stretch>
        </p:blipFill>
        <p:spPr bwMode="auto">
          <a:xfrm>
            <a:off x="215900" y="1601788"/>
            <a:ext cx="1108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descr="OWP Utgrunden_Schweden_c_Enron Wind Europe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2"/>
          <a:stretch>
            <a:fillRect/>
          </a:stretch>
        </p:blipFill>
        <p:spPr bwMode="auto">
          <a:xfrm>
            <a:off x="214313" y="4705350"/>
            <a:ext cx="11064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hu-HU" dirty="0"/>
            </a:br>
            <a:r>
              <a:rPr lang="hu-HU" dirty="0">
                <a:solidFill>
                  <a:srgbClr val="028208"/>
                </a:solidFill>
              </a:rPr>
              <a:t>Energetikus – Rendszer Architektúra</a:t>
            </a: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301750"/>
            <a:ext cx="7096125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>
                <a:solidFill>
                  <a:srgbClr val="084C08"/>
                </a:solidFill>
              </a:rPr>
              <a:t>ISO 50 001</a:t>
            </a:r>
            <a:r>
              <a:rPr lang="en-GB" dirty="0">
                <a:solidFill>
                  <a:srgbClr val="084C08"/>
                </a:solidFill>
              </a:rPr>
              <a:t> - Energy Efficiency r</a:t>
            </a:r>
            <a:br>
              <a:rPr lang="en-GB" dirty="0"/>
            </a:br>
            <a:r>
              <a:rPr lang="hu-HU" dirty="0">
                <a:solidFill>
                  <a:srgbClr val="028208"/>
                </a:solidFill>
              </a:rPr>
              <a:t>Motiváció és Célok</a:t>
            </a:r>
            <a:endParaRPr lang="en-GB" dirty="0">
              <a:solidFill>
                <a:srgbClr val="028208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92263"/>
            <a:ext cx="6508750" cy="4608512"/>
          </a:xfrm>
        </p:spPr>
        <p:txBody>
          <a:bodyPr/>
          <a:lstStyle/>
          <a:p>
            <a:pPr lvl="1" eaLnBrk="1" hangingPunct="1">
              <a:buClrTx/>
            </a:pPr>
            <a:r>
              <a:rPr lang="hu-HU" b="1" dirty="0"/>
              <a:t>Motivációk és Célok</a:t>
            </a:r>
            <a:endParaRPr lang="en-GB" b="1" dirty="0"/>
          </a:p>
          <a:p>
            <a:pPr lvl="2" eaLnBrk="1" hangingPunct="1">
              <a:buClrTx/>
            </a:pPr>
            <a:r>
              <a:rPr lang="hu-HU" dirty="0"/>
              <a:t>Energia felhasználás hatékonyságának növelése</a:t>
            </a:r>
            <a:endParaRPr lang="en-GB" dirty="0"/>
          </a:p>
          <a:p>
            <a:pPr lvl="2" eaLnBrk="1" hangingPunct="1">
              <a:buClrTx/>
            </a:pPr>
            <a:r>
              <a:rPr lang="hu-HU" dirty="0"/>
              <a:t>Energia felhasználás csökkentése</a:t>
            </a:r>
            <a:endParaRPr lang="en-GB" dirty="0"/>
          </a:p>
          <a:p>
            <a:pPr lvl="2" eaLnBrk="1" hangingPunct="1">
              <a:buClrTx/>
            </a:pPr>
            <a:r>
              <a:rPr lang="hu-HU" dirty="0"/>
              <a:t>CO</a:t>
            </a:r>
            <a:r>
              <a:rPr lang="hu-HU" baseline="-25000" dirty="0"/>
              <a:t>2</a:t>
            </a:r>
            <a:r>
              <a:rPr lang="hu-HU" dirty="0"/>
              <a:t> kibocsátás és a környezeti behatások csökkentése</a:t>
            </a:r>
            <a:endParaRPr lang="en-GB" dirty="0"/>
          </a:p>
          <a:p>
            <a:pPr lvl="2" eaLnBrk="1" hangingPunct="1">
              <a:buClrTx/>
            </a:pPr>
            <a:r>
              <a:rPr lang="hu-HU" dirty="0"/>
              <a:t>Fenntartható környezet és egyensúly</a:t>
            </a:r>
            <a:endParaRPr lang="en-GB" dirty="0"/>
          </a:p>
          <a:p>
            <a:pPr lvl="2" eaLnBrk="1" hangingPunct="1">
              <a:buClrTx/>
            </a:pPr>
            <a:r>
              <a:rPr lang="hu-HU" dirty="0"/>
              <a:t>Költségek csökkentése</a:t>
            </a:r>
            <a:endParaRPr lang="en-GB" dirty="0"/>
          </a:p>
          <a:p>
            <a:pPr lvl="2" eaLnBrk="1" hangingPunct="1">
              <a:buClrTx/>
            </a:pPr>
            <a:r>
              <a:rPr lang="hu-HU" dirty="0"/>
              <a:t>Megtakarítások</a:t>
            </a:r>
            <a:endParaRPr lang="en-GB" dirty="0"/>
          </a:p>
          <a:p>
            <a:pPr lvl="2" eaLnBrk="1" hangingPunct="1">
              <a:buClrTx/>
            </a:pPr>
            <a:endParaRPr lang="en-GB" dirty="0"/>
          </a:p>
          <a:p>
            <a:pPr lvl="2" eaLnBrk="1" hangingPunct="1">
              <a:buClrTx/>
            </a:pPr>
            <a:endParaRPr lang="en-GB" dirty="0"/>
          </a:p>
          <a:p>
            <a:pPr lvl="1" eaLnBrk="1" hangingPunct="1">
              <a:buClrTx/>
              <a:buFont typeface="Wingdings" pitchFamily="2" charset="2"/>
              <a:buNone/>
            </a:pPr>
            <a:r>
              <a:rPr lang="en-GB" b="1" dirty="0"/>
              <a:t>… </a:t>
            </a:r>
            <a:r>
              <a:rPr lang="hu-HU" b="1" dirty="0"/>
              <a:t>összhangban az </a:t>
            </a:r>
            <a:r>
              <a:rPr lang="en-GB" b="1" dirty="0"/>
              <a:t>MSZ EN 16001 </a:t>
            </a:r>
            <a:r>
              <a:rPr lang="hu-HU" b="1" dirty="0"/>
              <a:t>szabvány ajánlásaival</a:t>
            </a:r>
            <a:endParaRPr lang="en-GB" b="1" dirty="0"/>
          </a:p>
          <a:p>
            <a:pPr lvl="1" eaLnBrk="1" hangingPunct="1">
              <a:buClrTx/>
            </a:pPr>
            <a:endParaRPr lang="hu-HU" sz="1200" b="1" dirty="0"/>
          </a:p>
        </p:txBody>
      </p:sp>
      <p:pic>
        <p:nvPicPr>
          <p:cNvPr id="19461" name="Kép 9" descr="stark-screen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03763"/>
            <a:ext cx="112236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Kép 10" descr="hoszigreklam-300x2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97025"/>
            <a:ext cx="11588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Kép 11" descr="sanke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144838"/>
            <a:ext cx="11557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16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dirty="0"/>
            </a:br>
            <a:r>
              <a:rPr lang="hu-HU" dirty="0">
                <a:solidFill>
                  <a:srgbClr val="028208"/>
                </a:solidFill>
              </a:rPr>
              <a:t>ISO 50001</a:t>
            </a:r>
            <a:r>
              <a:rPr lang="hu-HU" sz="2000" dirty="0">
                <a:solidFill>
                  <a:srgbClr val="028208"/>
                </a:solidFill>
              </a:rPr>
              <a:t> </a:t>
            </a:r>
            <a:r>
              <a:rPr lang="hu-HU" dirty="0">
                <a:solidFill>
                  <a:srgbClr val="028208"/>
                </a:solidFill>
              </a:rPr>
              <a:t>Energetikai Irányítási Rendszer</a:t>
            </a:r>
            <a:endParaRPr lang="en-GB" dirty="0">
              <a:solidFill>
                <a:srgbClr val="028208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4" y="1261752"/>
            <a:ext cx="6698141" cy="5139043"/>
          </a:xfrm>
        </p:spPr>
        <p:txBody>
          <a:bodyPr/>
          <a:lstStyle/>
          <a:p>
            <a:pPr lvl="1" eaLnBrk="1" hangingPunct="1">
              <a:buClr>
                <a:srgbClr val="084C07"/>
              </a:buClr>
            </a:pPr>
            <a:r>
              <a:rPr lang="hu-HU" b="1" dirty="0" err="1"/>
              <a:t>ISO50001</a:t>
            </a:r>
            <a:r>
              <a:rPr lang="hu-HU" sz="1600" b="1" dirty="0"/>
              <a:t> (</a:t>
            </a:r>
            <a:r>
              <a:rPr lang="hu-HU" sz="1600" b="1" dirty="0" err="1"/>
              <a:t>MSZ</a:t>
            </a:r>
            <a:r>
              <a:rPr lang="hu-HU" sz="1600" b="1" dirty="0"/>
              <a:t> EN 16001)</a:t>
            </a:r>
            <a:r>
              <a:rPr lang="hu-HU" b="1" dirty="0"/>
              <a:t> energetikai irányítási rendszer  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Irányítási rendszer területi lehatárolása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Vállalat energiapolitikája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Energetikai tényezők azonosítása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Jogi megfelelés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Energiapolitikai célok, programok kitűzése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Felelősségi körök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Kommunikáció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Rendszer dokumentáció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Dokumentumok kezelése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Működés szabályozása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Mérések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Kiértékelések - megfelelés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Feljegyzések kezelése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Belső audit /Vezetőségi felülvizsgálat</a:t>
            </a:r>
            <a:endParaRPr lang="en-GB" dirty="0">
              <a:solidFill>
                <a:schemeClr val="tx1"/>
              </a:solidFill>
            </a:endParaRPr>
          </a:p>
          <a:p>
            <a:pPr lvl="2" eaLnBrk="1" hangingPunct="1">
              <a:buClr>
                <a:srgbClr val="084C07"/>
              </a:buClr>
            </a:pPr>
            <a:endParaRPr lang="hu-HU" dirty="0"/>
          </a:p>
          <a:p>
            <a:pPr eaLnBrk="1" hangingPunct="1"/>
            <a:endParaRPr lang="en-GB" dirty="0"/>
          </a:p>
        </p:txBody>
      </p:sp>
      <p:pic>
        <p:nvPicPr>
          <p:cNvPr id="9" name="Kép 9" descr="stark-screen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03763"/>
            <a:ext cx="112236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10" descr="hoszigreklam-300x2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97025"/>
            <a:ext cx="11588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1" descr="sanke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144838"/>
            <a:ext cx="11557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49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dirty="0"/>
            </a:br>
            <a:r>
              <a:rPr lang="en-GB" dirty="0">
                <a:solidFill>
                  <a:srgbClr val="028208"/>
                </a:solidFill>
              </a:rPr>
              <a:t>On-Line </a:t>
            </a:r>
            <a:r>
              <a:rPr lang="hu-HU" dirty="0">
                <a:solidFill>
                  <a:srgbClr val="028208"/>
                </a:solidFill>
              </a:rPr>
              <a:t>Energetikai Audit </a:t>
            </a:r>
            <a:endParaRPr lang="en-GB" dirty="0">
              <a:solidFill>
                <a:srgbClr val="028208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92263"/>
            <a:ext cx="7566025" cy="4608512"/>
          </a:xfrm>
        </p:spPr>
        <p:txBody>
          <a:bodyPr/>
          <a:lstStyle/>
          <a:p>
            <a:pPr lvl="1" eaLnBrk="1" hangingPunct="1">
              <a:buClrTx/>
            </a:pPr>
            <a:r>
              <a:rPr lang="en-GB" b="1" dirty="0">
                <a:solidFill>
                  <a:schemeClr val="tx1"/>
                </a:solidFill>
              </a:rPr>
              <a:t>On-Line </a:t>
            </a:r>
            <a:r>
              <a:rPr lang="hu-HU" b="1" dirty="0">
                <a:solidFill>
                  <a:schemeClr val="tx1"/>
                </a:solidFill>
              </a:rPr>
              <a:t>Energetikai Audit</a:t>
            </a:r>
            <a:endParaRPr lang="en-GB" dirty="0">
              <a:solidFill>
                <a:schemeClr val="tx1"/>
              </a:solidFill>
            </a:endParaRP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Naprakész műszaki dokumentáció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Vállalat energia térkép</a:t>
            </a:r>
          </a:p>
          <a:p>
            <a:pPr lvl="3" eaLnBrk="1" hangingPunct="1">
              <a:buClr>
                <a:srgbClr val="084C07"/>
              </a:buClr>
            </a:pPr>
            <a:r>
              <a:rPr lang="hu-HU" dirty="0"/>
              <a:t>Energiatermelés hatékonysága</a:t>
            </a:r>
          </a:p>
          <a:p>
            <a:pPr lvl="3" eaLnBrk="1" hangingPunct="1">
              <a:buClr>
                <a:srgbClr val="084C07"/>
              </a:buClr>
            </a:pPr>
            <a:r>
              <a:rPr lang="hu-HU" dirty="0"/>
              <a:t>Energiaelosztás hatékonysága</a:t>
            </a:r>
          </a:p>
          <a:p>
            <a:pPr lvl="3" eaLnBrk="1" hangingPunct="1">
              <a:buClr>
                <a:srgbClr val="084C07"/>
              </a:buClr>
            </a:pPr>
            <a:r>
              <a:rPr lang="hu-HU" dirty="0"/>
              <a:t>Energiafelhasználás hatékonysága</a:t>
            </a:r>
          </a:p>
          <a:p>
            <a:pPr lvl="3" eaLnBrk="1" hangingPunct="1">
              <a:buClr>
                <a:srgbClr val="084C07"/>
              </a:buClr>
            </a:pPr>
            <a:r>
              <a:rPr lang="hu-HU" dirty="0"/>
              <a:t>Épületenergetikai számítások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Energia audit kiértékelések – belső vagy külső energetikus által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On-line energiatérkép – valós adatok valós időben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Automatikus jelentéskészítés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Versenypiaci modul </a:t>
            </a:r>
          </a:p>
          <a:p>
            <a:pPr lvl="2" eaLnBrk="1" hangingPunct="1">
              <a:buClr>
                <a:srgbClr val="084C07"/>
              </a:buClr>
            </a:pPr>
            <a:r>
              <a:rPr lang="hu-HU" dirty="0"/>
              <a:t>Eszköz nyilvántartás </a:t>
            </a:r>
            <a:endParaRPr lang="en-GB" dirty="0"/>
          </a:p>
        </p:txBody>
      </p:sp>
      <p:pic>
        <p:nvPicPr>
          <p:cNvPr id="9" name="Kép 9" descr="stark-screen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03763"/>
            <a:ext cx="112236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10" descr="hoszigreklam-300x2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97025"/>
            <a:ext cx="11588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1" descr="sanke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144838"/>
            <a:ext cx="11557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13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hu-HU" dirty="0">
                <a:solidFill>
                  <a:srgbClr val="028208"/>
                </a:solidFill>
              </a:rPr>
              <a:t>Meglévő Adatgyűjtő- és Felügyeleti Rendszer Séma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4340" name="Kép 15" descr="EE_SUZUKI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481513"/>
            <a:ext cx="1350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6305992"/>
              </p:ext>
            </p:extLst>
          </p:nvPr>
        </p:nvGraphicFramePr>
        <p:xfrm>
          <a:off x="2814282" y="1237966"/>
          <a:ext cx="2347415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2771775" y="4500563"/>
            <a:ext cx="1079500" cy="646112"/>
          </a:xfrm>
          <a:prstGeom prst="rect">
            <a:avLst/>
          </a:prstGeom>
          <a:noFill/>
          <a:ln w="31750">
            <a:solidFill>
              <a:srgbClr val="02820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Vízrendszer</a:t>
            </a:r>
          </a:p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Felügyeleti rendszer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4016375" y="4502150"/>
            <a:ext cx="1079500" cy="646113"/>
          </a:xfrm>
          <a:prstGeom prst="rect">
            <a:avLst/>
          </a:prstGeom>
          <a:noFill/>
          <a:ln w="31750">
            <a:solidFill>
              <a:srgbClr val="02820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 err="1">
                <a:latin typeface="+mn-lt"/>
                <a:ea typeface="Lucida Sans Unicode" pitchFamily="34" charset="0"/>
              </a:rPr>
              <a:t>Honeywell</a:t>
            </a:r>
            <a:endParaRPr lang="hu-HU" sz="1200" dirty="0">
              <a:latin typeface="+mn-lt"/>
              <a:ea typeface="Lucida Sans Unicode" pitchFamily="34" charset="0"/>
            </a:endParaRPr>
          </a:p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Felügyeleti rendszer</a:t>
            </a:r>
          </a:p>
        </p:txBody>
      </p:sp>
      <p:sp>
        <p:nvSpPr>
          <p:cNvPr id="14344" name="Szövegdoboz 45"/>
          <p:cNvSpPr txBox="1">
            <a:spLocks noChangeArrowheads="1"/>
          </p:cNvSpPr>
          <p:nvPr/>
        </p:nvSpPr>
        <p:spPr bwMode="auto">
          <a:xfrm>
            <a:off x="7753350" y="4502150"/>
            <a:ext cx="1263650" cy="646113"/>
          </a:xfrm>
          <a:prstGeom prst="rect">
            <a:avLst/>
          </a:prstGeom>
          <a:noFill/>
          <a:ln w="31750">
            <a:solidFill>
              <a:srgbClr val="0282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>
                <a:latin typeface="Arial" pitchFamily="34" charset="0"/>
              </a:rPr>
              <a:t>Sűrített levegő</a:t>
            </a:r>
          </a:p>
          <a:p>
            <a:pPr eaLnBrk="1" hangingPunct="1"/>
            <a:r>
              <a:rPr lang="hu-HU" sz="1200">
                <a:latin typeface="Arial" pitchFamily="34" charset="0"/>
              </a:rPr>
              <a:t>Felügyeleti rendszer</a:t>
            </a:r>
          </a:p>
        </p:txBody>
      </p:sp>
      <p:cxnSp>
        <p:nvCxnSpPr>
          <p:cNvPr id="14345" name="Egyenes összekötő nyíllal 10"/>
          <p:cNvCxnSpPr>
            <a:cxnSpLocks noChangeShapeType="1"/>
            <a:stCxn id="14340" idx="0"/>
          </p:cNvCxnSpPr>
          <p:nvPr/>
        </p:nvCxnSpPr>
        <p:spPr bwMode="auto">
          <a:xfrm>
            <a:off x="1328738" y="44815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346" name="Egyenes összekötő nyíllal 12"/>
          <p:cNvCxnSpPr>
            <a:cxnSpLocks noChangeShapeType="1"/>
            <a:stCxn id="14340" idx="0"/>
          </p:cNvCxnSpPr>
          <p:nvPr/>
        </p:nvCxnSpPr>
        <p:spPr bwMode="auto">
          <a:xfrm>
            <a:off x="1328738" y="45021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59" name="Felfelé nyíl 58"/>
          <p:cNvSpPr/>
          <p:nvPr/>
        </p:nvSpPr>
        <p:spPr bwMode="auto">
          <a:xfrm>
            <a:off x="3919538" y="1536700"/>
            <a:ext cx="109537" cy="1406525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pic>
        <p:nvPicPr>
          <p:cNvPr id="14348" name="Picture 29" descr="C:\Users\ENEFEX\Documents\ENEFEX\MARKETING\PREZENTÁCIÓ\Inzertek\Mérők\Bmp\gazmero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818188"/>
            <a:ext cx="633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0" descr="C:\Users\ENEFEX\Documents\ENEFEX\MARKETING\PREZENTÁCIÓ\Inzertek\Mérők\Bmp\deltamero1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5872163"/>
            <a:ext cx="5048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1" descr="C:\Users\ENEFEX\Documents\ENEFEX\MARKETING\PREZENTÁCIÓ\Inzertek\Mérők\Bmp\viz1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5192713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1" descr="C:\Users\ENEFEX\Documents\ENEFEX\MARKETING\PREZENTÁCIÓ\Inzertek\Mérők\Bmp\viz1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6183313"/>
            <a:ext cx="5826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3" descr="C:\Users\ENEFEX\Documents\ENEFEX\MARKETING\PREZENTÁCIÓ\Inzertek\Mérők\Bmp\homero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262563"/>
            <a:ext cx="1539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3" name="Egyenes összekötő nyíllal 38"/>
          <p:cNvCxnSpPr>
            <a:cxnSpLocks noChangeShapeType="1"/>
          </p:cNvCxnSpPr>
          <p:nvPr/>
        </p:nvCxnSpPr>
        <p:spPr bwMode="auto">
          <a:xfrm>
            <a:off x="4197350" y="5227638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354" name="Egyenes összekötő 94"/>
          <p:cNvCxnSpPr>
            <a:cxnSpLocks noChangeShapeType="1"/>
          </p:cNvCxnSpPr>
          <p:nvPr/>
        </p:nvCxnSpPr>
        <p:spPr bwMode="auto">
          <a:xfrm flipV="1">
            <a:off x="3267075" y="5148263"/>
            <a:ext cx="0" cy="350837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Egyenes összekötő 97"/>
          <p:cNvCxnSpPr>
            <a:cxnSpLocks noChangeShapeType="1"/>
          </p:cNvCxnSpPr>
          <p:nvPr/>
        </p:nvCxnSpPr>
        <p:spPr bwMode="auto">
          <a:xfrm>
            <a:off x="3170238" y="5497513"/>
            <a:ext cx="209550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56" name="Picture 36" descr="C:\Users\ENEFEX\Documents\ENEFEX\MARKETING\PREZENTÁCIÓ\Inzertek\Mérők\Bmp\nyomás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5330825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7" name="Egyenes összekötő 114"/>
          <p:cNvCxnSpPr>
            <a:cxnSpLocks noChangeShapeType="1"/>
          </p:cNvCxnSpPr>
          <p:nvPr/>
        </p:nvCxnSpPr>
        <p:spPr bwMode="auto">
          <a:xfrm flipV="1">
            <a:off x="4565650" y="5159375"/>
            <a:ext cx="0" cy="350838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Egyenes összekötő 115"/>
          <p:cNvCxnSpPr>
            <a:cxnSpLocks noChangeShapeType="1"/>
          </p:cNvCxnSpPr>
          <p:nvPr/>
        </p:nvCxnSpPr>
        <p:spPr bwMode="auto">
          <a:xfrm>
            <a:off x="1497013" y="6477000"/>
            <a:ext cx="1882775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Egyenes összekötő 117"/>
          <p:cNvCxnSpPr>
            <a:cxnSpLocks noChangeShapeType="1"/>
          </p:cNvCxnSpPr>
          <p:nvPr/>
        </p:nvCxnSpPr>
        <p:spPr bwMode="auto">
          <a:xfrm flipV="1">
            <a:off x="1497013" y="5561013"/>
            <a:ext cx="0" cy="915987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60" name="Picture 37" descr="C:\Users\ENEFEX\Documents\ENEFEX\MARKETING\PREZENTÁCIÓ\Inzertek\Mérők\Bmp\levegőmennyiség mérő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5915025"/>
            <a:ext cx="3714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61" name="Egyenes összekötő 120"/>
          <p:cNvCxnSpPr>
            <a:cxnSpLocks noChangeShapeType="1"/>
          </p:cNvCxnSpPr>
          <p:nvPr/>
        </p:nvCxnSpPr>
        <p:spPr bwMode="auto">
          <a:xfrm>
            <a:off x="1685925" y="6053138"/>
            <a:ext cx="6580188" cy="12700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2" name="Egyenes összekötő 122"/>
          <p:cNvCxnSpPr>
            <a:cxnSpLocks noChangeShapeType="1"/>
          </p:cNvCxnSpPr>
          <p:nvPr/>
        </p:nvCxnSpPr>
        <p:spPr bwMode="auto">
          <a:xfrm flipV="1">
            <a:off x="1685925" y="5561013"/>
            <a:ext cx="0" cy="504825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63" name="Picture 32" descr="C:\Users\ENEFEX\Documents\ENEFEX\MARKETING\PREZENTÁCIÓ\Inzertek\Mérők\Bmp\homenny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5661025"/>
            <a:ext cx="247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64" name="Egyenes összekötő 136"/>
          <p:cNvCxnSpPr>
            <a:cxnSpLocks noChangeShapeType="1"/>
          </p:cNvCxnSpPr>
          <p:nvPr/>
        </p:nvCxnSpPr>
        <p:spPr bwMode="auto">
          <a:xfrm>
            <a:off x="1858963" y="5845175"/>
            <a:ext cx="2425700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5" name="Egyenes összekötő 140"/>
          <p:cNvCxnSpPr>
            <a:cxnSpLocks noChangeShapeType="1"/>
          </p:cNvCxnSpPr>
          <p:nvPr/>
        </p:nvCxnSpPr>
        <p:spPr bwMode="auto">
          <a:xfrm flipV="1">
            <a:off x="1858963" y="5561013"/>
            <a:ext cx="0" cy="284162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66" name="Picture 38" descr="C:\Users\ENEFEX\Documents\ENEFEX\MARKETING\PREZENTÁCIÓ\Inzertek\Kazánok\BMP\kaz1.b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297488"/>
            <a:ext cx="2413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67" name="Egyenes összekötő 149"/>
          <p:cNvCxnSpPr>
            <a:cxnSpLocks noChangeShapeType="1"/>
          </p:cNvCxnSpPr>
          <p:nvPr/>
        </p:nvCxnSpPr>
        <p:spPr bwMode="auto">
          <a:xfrm>
            <a:off x="4335463" y="5508625"/>
            <a:ext cx="477837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68" name="Picture 39" descr="C:\Users\ENEFEX\Documents\ENEFEX\MARKETING\PREZENTÁCIÓ\Inzertek\Mérők\Bmp\szivattyú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192713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69" name="Egyenes összekötő 155"/>
          <p:cNvCxnSpPr>
            <a:cxnSpLocks noChangeShapeType="1"/>
          </p:cNvCxnSpPr>
          <p:nvPr/>
        </p:nvCxnSpPr>
        <p:spPr bwMode="auto">
          <a:xfrm flipV="1">
            <a:off x="8488363" y="5176838"/>
            <a:ext cx="0" cy="350837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0" name="Egyenes összekötő 156"/>
          <p:cNvCxnSpPr>
            <a:cxnSpLocks noChangeShapeType="1"/>
          </p:cNvCxnSpPr>
          <p:nvPr/>
        </p:nvCxnSpPr>
        <p:spPr bwMode="auto">
          <a:xfrm>
            <a:off x="8258175" y="5527675"/>
            <a:ext cx="477838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1" name="Egyenes összekötő 157"/>
          <p:cNvCxnSpPr>
            <a:cxnSpLocks noChangeShapeType="1"/>
          </p:cNvCxnSpPr>
          <p:nvPr/>
        </p:nvCxnSpPr>
        <p:spPr bwMode="auto">
          <a:xfrm flipV="1">
            <a:off x="860425" y="5545138"/>
            <a:ext cx="0" cy="176212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2" name="Egyenes összekötő 158"/>
          <p:cNvCxnSpPr>
            <a:cxnSpLocks noChangeShapeType="1"/>
          </p:cNvCxnSpPr>
          <p:nvPr/>
        </p:nvCxnSpPr>
        <p:spPr bwMode="auto">
          <a:xfrm>
            <a:off x="533400" y="5721350"/>
            <a:ext cx="565150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3" name="Egyenes összekötő 163"/>
          <p:cNvCxnSpPr>
            <a:cxnSpLocks noChangeShapeType="1"/>
          </p:cNvCxnSpPr>
          <p:nvPr/>
        </p:nvCxnSpPr>
        <p:spPr bwMode="auto">
          <a:xfrm flipV="1">
            <a:off x="1085850" y="5721350"/>
            <a:ext cx="0" cy="12065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4" name="Egyenes összekötő 167"/>
          <p:cNvCxnSpPr>
            <a:cxnSpLocks noChangeShapeType="1"/>
          </p:cNvCxnSpPr>
          <p:nvPr/>
        </p:nvCxnSpPr>
        <p:spPr bwMode="auto">
          <a:xfrm flipV="1">
            <a:off x="533400" y="5716588"/>
            <a:ext cx="0" cy="12065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5" name="Szövegdoboz 179"/>
          <p:cNvSpPr txBox="1">
            <a:spLocks noChangeArrowheads="1"/>
          </p:cNvSpPr>
          <p:nvPr/>
        </p:nvSpPr>
        <p:spPr bwMode="auto">
          <a:xfrm>
            <a:off x="1331913" y="3503613"/>
            <a:ext cx="12636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>
                <a:solidFill>
                  <a:srgbClr val="028208"/>
                </a:solidFill>
              </a:rPr>
              <a:t>On –Line</a:t>
            </a:r>
          </a:p>
          <a:p>
            <a:pPr eaLnBrk="1" hangingPunct="1"/>
            <a:r>
              <a:rPr lang="hu-HU" sz="1200">
                <a:solidFill>
                  <a:srgbClr val="028208"/>
                </a:solidFill>
              </a:rPr>
              <a:t>adatok</a:t>
            </a:r>
          </a:p>
        </p:txBody>
      </p:sp>
      <p:sp>
        <p:nvSpPr>
          <p:cNvPr id="14376" name="Szövegdoboz 180"/>
          <p:cNvSpPr txBox="1">
            <a:spLocks noChangeArrowheads="1"/>
          </p:cNvSpPr>
          <p:nvPr/>
        </p:nvSpPr>
        <p:spPr bwMode="auto">
          <a:xfrm>
            <a:off x="8350250" y="3930650"/>
            <a:ext cx="126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>
                <a:solidFill>
                  <a:srgbClr val="FF0000"/>
                </a:solidFill>
              </a:rPr>
              <a:t>Off –Line</a:t>
            </a:r>
          </a:p>
          <a:p>
            <a:pPr eaLnBrk="1" hangingPunct="1"/>
            <a:r>
              <a:rPr lang="hu-HU" sz="1200">
                <a:solidFill>
                  <a:srgbClr val="FF0000"/>
                </a:solidFill>
              </a:rPr>
              <a:t>adatok</a:t>
            </a:r>
          </a:p>
        </p:txBody>
      </p:sp>
      <p:sp>
        <p:nvSpPr>
          <p:cNvPr id="14377" name="Jobbra nyíl 186"/>
          <p:cNvSpPr>
            <a:spLocks noChangeArrowheads="1"/>
          </p:cNvSpPr>
          <p:nvPr/>
        </p:nvSpPr>
        <p:spPr bwMode="auto">
          <a:xfrm rot="10800000">
            <a:off x="2005013" y="4770438"/>
            <a:ext cx="765175" cy="107950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0282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hu-HU"/>
          </a:p>
        </p:txBody>
      </p:sp>
      <p:sp>
        <p:nvSpPr>
          <p:cNvPr id="14378" name="Szövegdoboz 187"/>
          <p:cNvSpPr txBox="1">
            <a:spLocks noChangeArrowheads="1"/>
          </p:cNvSpPr>
          <p:nvPr/>
        </p:nvSpPr>
        <p:spPr bwMode="auto">
          <a:xfrm>
            <a:off x="1947863" y="4338638"/>
            <a:ext cx="81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/>
              <a:t>Ethernet </a:t>
            </a:r>
          </a:p>
          <a:p>
            <a:pPr eaLnBrk="1" hangingPunct="1"/>
            <a:r>
              <a:rPr lang="hu-HU" sz="1200"/>
              <a:t>/ LAN</a:t>
            </a:r>
          </a:p>
        </p:txBody>
      </p:sp>
      <p:sp>
        <p:nvSpPr>
          <p:cNvPr id="14379" name="Szövegdoboz 188"/>
          <p:cNvSpPr txBox="1">
            <a:spLocks noChangeArrowheads="1"/>
          </p:cNvSpPr>
          <p:nvPr/>
        </p:nvSpPr>
        <p:spPr bwMode="auto">
          <a:xfrm>
            <a:off x="1985963" y="4837113"/>
            <a:ext cx="1262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>
                <a:solidFill>
                  <a:srgbClr val="028208"/>
                </a:solidFill>
              </a:rPr>
              <a:t>On –Line</a:t>
            </a:r>
          </a:p>
          <a:p>
            <a:pPr eaLnBrk="1" hangingPunct="1"/>
            <a:r>
              <a:rPr lang="hu-HU" sz="1200">
                <a:solidFill>
                  <a:srgbClr val="028208"/>
                </a:solidFill>
              </a:rPr>
              <a:t>adatok</a:t>
            </a:r>
          </a:p>
        </p:txBody>
      </p:sp>
      <p:grpSp>
        <p:nvGrpSpPr>
          <p:cNvPr id="14380" name="Csoportba foglalás 65"/>
          <p:cNvGrpSpPr>
            <a:grpSpLocks/>
          </p:cNvGrpSpPr>
          <p:nvPr/>
        </p:nvGrpSpPr>
        <p:grpSpPr bwMode="auto">
          <a:xfrm>
            <a:off x="1193800" y="1836738"/>
            <a:ext cx="1824038" cy="303212"/>
            <a:chOff x="0" y="1788"/>
            <a:chExt cx="2347415" cy="304200"/>
          </a:xfrm>
        </p:grpSpPr>
        <p:sp>
          <p:nvSpPr>
            <p:cNvPr id="67" name="Lekerekített téglalap 66"/>
            <p:cNvSpPr/>
            <p:nvPr/>
          </p:nvSpPr>
          <p:spPr>
            <a:xfrm>
              <a:off x="0" y="1788"/>
              <a:ext cx="2347415" cy="304200"/>
            </a:xfrm>
            <a:prstGeom prst="roundRect">
              <a:avLst/>
            </a:prstGeom>
            <a:solidFill>
              <a:srgbClr val="02820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Lekerekített téglalap 4"/>
            <p:cNvSpPr/>
            <p:nvPr/>
          </p:nvSpPr>
          <p:spPr>
            <a:xfrm>
              <a:off x="14302" y="16122"/>
              <a:ext cx="2318812" cy="275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/>
                <a:t>     TERMELÉS</a:t>
              </a:r>
            </a:p>
          </p:txBody>
        </p:sp>
      </p:grpSp>
      <p:grpSp>
        <p:nvGrpSpPr>
          <p:cNvPr id="14381" name="Csoportba foglalás 71"/>
          <p:cNvGrpSpPr>
            <a:grpSpLocks/>
          </p:cNvGrpSpPr>
          <p:nvPr/>
        </p:nvGrpSpPr>
        <p:grpSpPr bwMode="auto">
          <a:xfrm>
            <a:off x="5219700" y="1836738"/>
            <a:ext cx="1824038" cy="303212"/>
            <a:chOff x="0" y="1788"/>
            <a:chExt cx="2347415" cy="304200"/>
          </a:xfrm>
        </p:grpSpPr>
        <p:sp>
          <p:nvSpPr>
            <p:cNvPr id="73" name="Lekerekített téglalap 72"/>
            <p:cNvSpPr/>
            <p:nvPr/>
          </p:nvSpPr>
          <p:spPr>
            <a:xfrm>
              <a:off x="0" y="1788"/>
              <a:ext cx="2347415" cy="304200"/>
            </a:xfrm>
            <a:prstGeom prst="roundRect">
              <a:avLst/>
            </a:prstGeom>
            <a:solidFill>
              <a:srgbClr val="02820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Lekerekített téglalap 4"/>
            <p:cNvSpPr/>
            <p:nvPr/>
          </p:nvSpPr>
          <p:spPr>
            <a:xfrm>
              <a:off x="14302" y="16122"/>
              <a:ext cx="2318812" cy="275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/>
                <a:t>     KONTROLLING</a:t>
              </a:r>
            </a:p>
          </p:txBody>
        </p:sp>
      </p:grpSp>
      <p:sp>
        <p:nvSpPr>
          <p:cNvPr id="14382" name="Szövegdoboz 179"/>
          <p:cNvSpPr txBox="1">
            <a:spLocks noChangeArrowheads="1"/>
          </p:cNvSpPr>
          <p:nvPr/>
        </p:nvSpPr>
        <p:spPr bwMode="auto">
          <a:xfrm>
            <a:off x="4022725" y="1554163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 dirty="0" err="1">
                <a:solidFill>
                  <a:srgbClr val="FF0000"/>
                </a:solidFill>
              </a:rPr>
              <a:t>Off</a:t>
            </a:r>
            <a:r>
              <a:rPr lang="hu-HU" sz="1200" dirty="0">
                <a:solidFill>
                  <a:srgbClr val="FF0000"/>
                </a:solidFill>
              </a:rPr>
              <a:t> –Line</a:t>
            </a:r>
          </a:p>
          <a:p>
            <a:pPr eaLnBrk="1" hangingPunct="1"/>
            <a:r>
              <a:rPr lang="hu-HU" sz="1200" dirty="0">
                <a:solidFill>
                  <a:srgbClr val="FF0000"/>
                </a:solidFill>
              </a:rPr>
              <a:t>adatok</a:t>
            </a:r>
          </a:p>
        </p:txBody>
      </p:sp>
      <p:grpSp>
        <p:nvGrpSpPr>
          <p:cNvPr id="14383" name="Csoportba foglalás 57"/>
          <p:cNvGrpSpPr>
            <a:grpSpLocks/>
          </p:cNvGrpSpPr>
          <p:nvPr/>
        </p:nvGrpSpPr>
        <p:grpSpPr bwMode="auto">
          <a:xfrm>
            <a:off x="276225" y="2757488"/>
            <a:ext cx="8626475" cy="668337"/>
            <a:chOff x="-4054527" y="1788"/>
            <a:chExt cx="13372114" cy="304200"/>
          </a:xfrm>
        </p:grpSpPr>
        <p:sp>
          <p:nvSpPr>
            <p:cNvPr id="75" name="Lekerekített téglalap 74"/>
            <p:cNvSpPr/>
            <p:nvPr/>
          </p:nvSpPr>
          <p:spPr>
            <a:xfrm>
              <a:off x="-3847818" y="1788"/>
              <a:ext cx="13165405" cy="304200"/>
            </a:xfrm>
            <a:prstGeom prst="roundRect">
              <a:avLst/>
            </a:prstGeom>
            <a:solidFill>
              <a:srgbClr val="02820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Lekerekített téglalap 4"/>
            <p:cNvSpPr/>
            <p:nvPr/>
          </p:nvSpPr>
          <p:spPr>
            <a:xfrm>
              <a:off x="-4054527" y="16962"/>
              <a:ext cx="13372114" cy="273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/>
                <a:t>                                                    </a:t>
              </a:r>
            </a:p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/>
                <a:t>                                                                                ÜZEMELTETÉS</a:t>
              </a:r>
            </a:p>
          </p:txBody>
        </p:sp>
      </p:grpSp>
      <p:sp>
        <p:nvSpPr>
          <p:cNvPr id="14384" name="Jobbra nyíl 176"/>
          <p:cNvSpPr>
            <a:spLocks noChangeArrowheads="1"/>
          </p:cNvSpPr>
          <p:nvPr/>
        </p:nvSpPr>
        <p:spPr bwMode="auto">
          <a:xfrm rot="-5400000">
            <a:off x="2480469" y="2386807"/>
            <a:ext cx="631825" cy="109537"/>
          </a:xfrm>
          <a:prstGeom prst="rightArrow">
            <a:avLst>
              <a:gd name="adj1" fmla="val 50000"/>
              <a:gd name="adj2" fmla="val 4862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hu-HU"/>
          </a:p>
        </p:txBody>
      </p:sp>
      <p:sp>
        <p:nvSpPr>
          <p:cNvPr id="79" name="Felfelé nyíl 78"/>
          <p:cNvSpPr/>
          <p:nvPr/>
        </p:nvSpPr>
        <p:spPr bwMode="auto">
          <a:xfrm>
            <a:off x="1235075" y="3413125"/>
            <a:ext cx="93663" cy="503238"/>
          </a:xfrm>
          <a:prstGeom prst="upArrow">
            <a:avLst/>
          </a:prstGeom>
          <a:solidFill>
            <a:srgbClr val="028208"/>
          </a:solidFill>
          <a:ln w="9525" cap="flat" cmpd="sng" algn="ctr">
            <a:solidFill>
              <a:srgbClr val="0282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sp>
        <p:nvSpPr>
          <p:cNvPr id="85" name="Szövegdoboz 84"/>
          <p:cNvSpPr txBox="1"/>
          <p:nvPr/>
        </p:nvSpPr>
        <p:spPr>
          <a:xfrm>
            <a:off x="5273675" y="4508500"/>
            <a:ext cx="1079500" cy="646113"/>
          </a:xfrm>
          <a:prstGeom prst="rect">
            <a:avLst/>
          </a:prstGeom>
          <a:noFill/>
          <a:ln w="31750">
            <a:solidFill>
              <a:srgbClr val="02820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Földgáz /</a:t>
            </a:r>
          </a:p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Ipari gáz Rendszer</a:t>
            </a:r>
          </a:p>
        </p:txBody>
      </p:sp>
      <p:cxnSp>
        <p:nvCxnSpPr>
          <p:cNvPr id="14387" name="Egyenes összekötő 114"/>
          <p:cNvCxnSpPr>
            <a:cxnSpLocks noChangeShapeType="1"/>
          </p:cNvCxnSpPr>
          <p:nvPr/>
        </p:nvCxnSpPr>
        <p:spPr bwMode="auto">
          <a:xfrm flipV="1">
            <a:off x="5821363" y="5165725"/>
            <a:ext cx="0" cy="350838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88" name="Egyenes összekötő 149"/>
          <p:cNvCxnSpPr>
            <a:cxnSpLocks noChangeShapeType="1"/>
          </p:cNvCxnSpPr>
          <p:nvPr/>
        </p:nvCxnSpPr>
        <p:spPr bwMode="auto">
          <a:xfrm>
            <a:off x="5591175" y="5514975"/>
            <a:ext cx="477838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89" name="Szövegdoboz 179"/>
          <p:cNvSpPr txBox="1">
            <a:spLocks noChangeArrowheads="1"/>
          </p:cNvSpPr>
          <p:nvPr/>
        </p:nvSpPr>
        <p:spPr bwMode="auto">
          <a:xfrm>
            <a:off x="5856288" y="3929063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 dirty="0" err="1">
                <a:solidFill>
                  <a:srgbClr val="FF0000"/>
                </a:solidFill>
              </a:rPr>
              <a:t>Off</a:t>
            </a:r>
            <a:r>
              <a:rPr lang="hu-HU" sz="1200" dirty="0">
                <a:solidFill>
                  <a:srgbClr val="FF0000"/>
                </a:solidFill>
              </a:rPr>
              <a:t> –Line</a:t>
            </a:r>
          </a:p>
          <a:p>
            <a:pPr eaLnBrk="1" hangingPunct="1"/>
            <a:r>
              <a:rPr lang="hu-HU" sz="1200" dirty="0">
                <a:solidFill>
                  <a:srgbClr val="FF0000"/>
                </a:solidFill>
              </a:rPr>
              <a:t>adatok</a:t>
            </a:r>
          </a:p>
        </p:txBody>
      </p:sp>
      <p:sp>
        <p:nvSpPr>
          <p:cNvPr id="91" name="Felfelé nyíl 90"/>
          <p:cNvSpPr/>
          <p:nvPr/>
        </p:nvSpPr>
        <p:spPr bwMode="auto">
          <a:xfrm>
            <a:off x="5762625" y="3419475"/>
            <a:ext cx="93663" cy="108108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sp>
        <p:nvSpPr>
          <p:cNvPr id="92" name="Szövegdoboz 91"/>
          <p:cNvSpPr txBox="1"/>
          <p:nvPr/>
        </p:nvSpPr>
        <p:spPr>
          <a:xfrm>
            <a:off x="6511925" y="4505325"/>
            <a:ext cx="1081088" cy="646113"/>
          </a:xfrm>
          <a:prstGeom prst="rect">
            <a:avLst/>
          </a:prstGeom>
          <a:noFill/>
          <a:ln w="31750">
            <a:solidFill>
              <a:srgbClr val="02820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Villamos energia</a:t>
            </a:r>
          </a:p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SCADA</a:t>
            </a:r>
          </a:p>
        </p:txBody>
      </p:sp>
      <p:cxnSp>
        <p:nvCxnSpPr>
          <p:cNvPr id="14392" name="Egyenes összekötő 114"/>
          <p:cNvCxnSpPr>
            <a:cxnSpLocks noChangeShapeType="1"/>
          </p:cNvCxnSpPr>
          <p:nvPr/>
        </p:nvCxnSpPr>
        <p:spPr bwMode="auto">
          <a:xfrm flipV="1">
            <a:off x="7061200" y="5162550"/>
            <a:ext cx="0" cy="350838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93" name="Egyenes összekötő 149"/>
          <p:cNvCxnSpPr>
            <a:cxnSpLocks noChangeShapeType="1"/>
          </p:cNvCxnSpPr>
          <p:nvPr/>
        </p:nvCxnSpPr>
        <p:spPr bwMode="auto">
          <a:xfrm>
            <a:off x="6831013" y="5511800"/>
            <a:ext cx="477837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Felfelé nyíl 101"/>
          <p:cNvSpPr/>
          <p:nvPr/>
        </p:nvSpPr>
        <p:spPr bwMode="auto">
          <a:xfrm>
            <a:off x="8266113" y="3419475"/>
            <a:ext cx="93662" cy="108108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pic>
        <p:nvPicPr>
          <p:cNvPr id="14395" name="Picture 35" descr="C:\Users\ENEFEX\AppData\Local\Microsoft\Windows\Temporary Internet Files\Content.IE5\UT54I4E4\MC900397240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960813"/>
            <a:ext cx="5778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6" name="Picture 35" descr="C:\Users\ENEFEX\AppData\Local\Microsoft\Windows\Temporary Internet Files\Content.IE5\UT54I4E4\MC900397240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959225"/>
            <a:ext cx="5762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7" name="Picture 35" descr="C:\Users\ENEFEX\AppData\Local\Microsoft\Windows\Temporary Internet Files\Content.IE5\UT54I4E4\MC900397240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959225"/>
            <a:ext cx="5762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8" name="Jobbra nyíl 176"/>
          <p:cNvSpPr>
            <a:spLocks noChangeArrowheads="1"/>
          </p:cNvSpPr>
          <p:nvPr/>
        </p:nvSpPr>
        <p:spPr bwMode="auto">
          <a:xfrm rot="-5400000">
            <a:off x="5137944" y="2386807"/>
            <a:ext cx="631825" cy="109537"/>
          </a:xfrm>
          <a:prstGeom prst="rightArrow">
            <a:avLst>
              <a:gd name="adj1" fmla="val 50000"/>
              <a:gd name="adj2" fmla="val 4862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hu-HU"/>
          </a:p>
        </p:txBody>
      </p:sp>
      <p:sp>
        <p:nvSpPr>
          <p:cNvPr id="14399" name="Szövegdoboz 179"/>
          <p:cNvSpPr txBox="1">
            <a:spLocks noChangeArrowheads="1"/>
          </p:cNvSpPr>
          <p:nvPr/>
        </p:nvSpPr>
        <p:spPr bwMode="auto">
          <a:xfrm>
            <a:off x="5499100" y="2239963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 dirty="0" err="1">
                <a:solidFill>
                  <a:srgbClr val="FF0000"/>
                </a:solidFill>
              </a:rPr>
              <a:t>Off</a:t>
            </a:r>
            <a:r>
              <a:rPr lang="hu-HU" sz="1200" dirty="0">
                <a:solidFill>
                  <a:srgbClr val="FF0000"/>
                </a:solidFill>
              </a:rPr>
              <a:t> –Line</a:t>
            </a:r>
          </a:p>
          <a:p>
            <a:pPr eaLnBrk="1" hangingPunct="1"/>
            <a:r>
              <a:rPr lang="hu-HU" sz="1200" dirty="0">
                <a:solidFill>
                  <a:srgbClr val="FF0000"/>
                </a:solidFill>
              </a:rPr>
              <a:t>adatok</a:t>
            </a:r>
          </a:p>
        </p:txBody>
      </p:sp>
      <p:sp>
        <p:nvSpPr>
          <p:cNvPr id="14400" name="Szövegdoboz 179"/>
          <p:cNvSpPr txBox="1">
            <a:spLocks noChangeArrowheads="1"/>
          </p:cNvSpPr>
          <p:nvPr/>
        </p:nvSpPr>
        <p:spPr bwMode="auto">
          <a:xfrm>
            <a:off x="2835275" y="2241550"/>
            <a:ext cx="126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>
                <a:solidFill>
                  <a:srgbClr val="FF0000"/>
                </a:solidFill>
              </a:rPr>
              <a:t>Off –Line</a:t>
            </a:r>
          </a:p>
          <a:p>
            <a:pPr eaLnBrk="1" hangingPunct="1"/>
            <a:r>
              <a:rPr lang="hu-HU" sz="1200">
                <a:solidFill>
                  <a:srgbClr val="FF0000"/>
                </a:solidFill>
              </a:rPr>
              <a:t>adatok</a:t>
            </a:r>
          </a:p>
        </p:txBody>
      </p:sp>
      <p:sp>
        <p:nvSpPr>
          <p:cNvPr id="14401" name="Jobbra nyíl 176"/>
          <p:cNvSpPr>
            <a:spLocks noChangeArrowheads="1"/>
          </p:cNvSpPr>
          <p:nvPr/>
        </p:nvSpPr>
        <p:spPr bwMode="auto">
          <a:xfrm rot="-5400000">
            <a:off x="4264819" y="3628232"/>
            <a:ext cx="554037" cy="107950"/>
          </a:xfrm>
          <a:prstGeom prst="rightArrow">
            <a:avLst>
              <a:gd name="adj1" fmla="val 50000"/>
              <a:gd name="adj2" fmla="val 4859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hu-HU"/>
          </a:p>
        </p:txBody>
      </p:sp>
      <p:sp>
        <p:nvSpPr>
          <p:cNvPr id="14402" name="Szövegdoboz 179"/>
          <p:cNvSpPr txBox="1">
            <a:spLocks noChangeArrowheads="1"/>
          </p:cNvSpPr>
          <p:nvPr/>
        </p:nvSpPr>
        <p:spPr bwMode="auto">
          <a:xfrm>
            <a:off x="4587875" y="3519488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 dirty="0" err="1">
                <a:solidFill>
                  <a:srgbClr val="FF0000"/>
                </a:solidFill>
              </a:rPr>
              <a:t>Off</a:t>
            </a:r>
            <a:r>
              <a:rPr lang="hu-HU" sz="1200" dirty="0">
                <a:solidFill>
                  <a:srgbClr val="FF0000"/>
                </a:solidFill>
              </a:rPr>
              <a:t> –Line</a:t>
            </a:r>
          </a:p>
          <a:p>
            <a:pPr eaLnBrk="1" hangingPunct="1"/>
            <a:r>
              <a:rPr lang="hu-HU" sz="1200" dirty="0">
                <a:solidFill>
                  <a:srgbClr val="FF0000"/>
                </a:solidFill>
              </a:rPr>
              <a:t>adatok</a:t>
            </a:r>
          </a:p>
        </p:txBody>
      </p:sp>
      <p:sp>
        <p:nvSpPr>
          <p:cNvPr id="14403" name="Jobbra nyíl 176"/>
          <p:cNvSpPr>
            <a:spLocks noChangeArrowheads="1"/>
          </p:cNvSpPr>
          <p:nvPr/>
        </p:nvSpPr>
        <p:spPr bwMode="auto">
          <a:xfrm rot="-5400000">
            <a:off x="6742907" y="3632994"/>
            <a:ext cx="544512" cy="107950"/>
          </a:xfrm>
          <a:prstGeom prst="rightArrow">
            <a:avLst>
              <a:gd name="adj1" fmla="val 50000"/>
              <a:gd name="adj2" fmla="val 48643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hu-HU"/>
          </a:p>
        </p:txBody>
      </p:sp>
      <p:sp>
        <p:nvSpPr>
          <p:cNvPr id="14404" name="Szövegdoboz 179"/>
          <p:cNvSpPr txBox="1">
            <a:spLocks noChangeArrowheads="1"/>
          </p:cNvSpPr>
          <p:nvPr/>
        </p:nvSpPr>
        <p:spPr bwMode="auto">
          <a:xfrm>
            <a:off x="7061200" y="3529013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 dirty="0" err="1">
                <a:solidFill>
                  <a:srgbClr val="FF0000"/>
                </a:solidFill>
              </a:rPr>
              <a:t>Off</a:t>
            </a:r>
            <a:r>
              <a:rPr lang="hu-HU" sz="1200" dirty="0">
                <a:solidFill>
                  <a:srgbClr val="FF0000"/>
                </a:solidFill>
              </a:rPr>
              <a:t> –Line</a:t>
            </a:r>
          </a:p>
          <a:p>
            <a:pPr eaLnBrk="1" hangingPunct="1"/>
            <a:r>
              <a:rPr lang="hu-HU" sz="1200" dirty="0">
                <a:solidFill>
                  <a:srgbClr val="FF0000"/>
                </a:solidFill>
              </a:rPr>
              <a:t>adatok</a:t>
            </a:r>
          </a:p>
        </p:txBody>
      </p:sp>
      <p:pic>
        <p:nvPicPr>
          <p:cNvPr id="14405" name="Picture 92" descr="C:\Users\ENEFEX\Documents\ENEFEX\MARKETING\PREZENTÁCIÓ\Inzertek\Mérők\Bmp\gazme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5383213"/>
            <a:ext cx="3524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6" name="Picture 36" descr="C:\Users\ENEFEX\Documents\ENEFEX\MARKETING\PREZENTÁCIÓ\Inzertek\Mérők\Bmp\nyomás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5362575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7" name="Picture 9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5383213"/>
            <a:ext cx="3460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08" name="Picture 9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365750"/>
            <a:ext cx="32543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09" name="Picture 39" descr="C:\Users\ENEFEX\Documents\ENEFEX\MARKETING\PREZENTÁCIÓ\Inzertek\Mérők\Bmp\szivattyú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5229225"/>
            <a:ext cx="5572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8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28208"/>
                </a:solidFill>
              </a:rPr>
              <a:t>Igények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542AC6FA-58E1-5645-AE94-C8E12745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1023730"/>
            <a:ext cx="8398566" cy="5153233"/>
          </a:xfrm>
        </p:spPr>
        <p:txBody>
          <a:bodyPr/>
          <a:lstStyle/>
          <a:p>
            <a:r>
              <a:rPr lang="hu-HU" dirty="0"/>
              <a:t>EU Direktíva 27/2012 </a:t>
            </a:r>
          </a:p>
          <a:p>
            <a:r>
              <a:rPr lang="hu-HU" dirty="0"/>
              <a:t>2015 évi LVII. törvény (EU direktíva hazai implementációja)</a:t>
            </a:r>
          </a:p>
          <a:p>
            <a:r>
              <a:rPr lang="hu-HU" dirty="0"/>
              <a:t>122/2015 Korm. rendelet Energetikai audit és szakreferens feladatát definiálja</a:t>
            </a:r>
          </a:p>
          <a:p>
            <a:r>
              <a:rPr lang="hu-HU" dirty="0"/>
              <a:t>176/2017 Korm. Társasági adó felhasználása energiahatékonyságra</a:t>
            </a:r>
          </a:p>
          <a:p>
            <a:r>
              <a:rPr lang="hu-HU" dirty="0"/>
              <a:t>*264/2008 (XI. 06.) Korm. Rendelet a hűtő/fűtő berendezések energetikai felülvizsgálatáról</a:t>
            </a:r>
          </a:p>
          <a:p>
            <a:r>
              <a:rPr lang="hu-HU" dirty="0"/>
              <a:t>1/2020. (I.16.) MEKH rendelet (2020. júliusban pontosítás) az </a:t>
            </a:r>
            <a:r>
              <a:rPr lang="hu-HU" dirty="0" err="1"/>
              <a:t>almérők</a:t>
            </a:r>
            <a:r>
              <a:rPr lang="hu-HU" dirty="0"/>
              <a:t> kiépítésére vonatkozó szabályozás </a:t>
            </a:r>
          </a:p>
        </p:txBody>
      </p:sp>
    </p:spTree>
    <p:extLst>
      <p:ext uri="{BB962C8B-B14F-4D97-AF65-F5344CB8AC3E}">
        <p14:creationId xmlns:p14="http://schemas.microsoft.com/office/powerpoint/2010/main" val="1441354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hu-HU" dirty="0">
                <a:solidFill>
                  <a:srgbClr val="028208"/>
                </a:solidFill>
              </a:rPr>
              <a:t>Rendszer Séma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364" name="Kép 15" descr="EE_SUZUKI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481513"/>
            <a:ext cx="1350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771775" y="4500563"/>
            <a:ext cx="1079500" cy="646112"/>
          </a:xfrm>
          <a:prstGeom prst="rect">
            <a:avLst/>
          </a:prstGeom>
          <a:noFill/>
          <a:ln w="31750">
            <a:solidFill>
              <a:srgbClr val="02820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Vízrendszer</a:t>
            </a:r>
          </a:p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Felügyeleti rendszer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4016375" y="4502150"/>
            <a:ext cx="1079500" cy="646113"/>
          </a:xfrm>
          <a:prstGeom prst="rect">
            <a:avLst/>
          </a:prstGeom>
          <a:noFill/>
          <a:ln w="31750">
            <a:solidFill>
              <a:srgbClr val="02820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 err="1">
                <a:latin typeface="+mn-lt"/>
                <a:ea typeface="Lucida Sans Unicode" pitchFamily="34" charset="0"/>
              </a:rPr>
              <a:t>Honeywell</a:t>
            </a:r>
            <a:endParaRPr lang="hu-HU" sz="1200" dirty="0">
              <a:latin typeface="+mn-lt"/>
              <a:ea typeface="Lucida Sans Unicode" pitchFamily="34" charset="0"/>
            </a:endParaRPr>
          </a:p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Felügyeleti rendszer</a:t>
            </a:r>
          </a:p>
        </p:txBody>
      </p:sp>
      <p:sp>
        <p:nvSpPr>
          <p:cNvPr id="15367" name="Szövegdoboz 45"/>
          <p:cNvSpPr txBox="1">
            <a:spLocks noChangeArrowheads="1"/>
          </p:cNvSpPr>
          <p:nvPr/>
        </p:nvSpPr>
        <p:spPr bwMode="auto">
          <a:xfrm>
            <a:off x="7753350" y="4502150"/>
            <a:ext cx="1263650" cy="646113"/>
          </a:xfrm>
          <a:prstGeom prst="rect">
            <a:avLst/>
          </a:prstGeom>
          <a:noFill/>
          <a:ln w="31750">
            <a:solidFill>
              <a:srgbClr val="0282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>
                <a:latin typeface="Arial" pitchFamily="34" charset="0"/>
              </a:rPr>
              <a:t>Sűrített levegő</a:t>
            </a:r>
          </a:p>
          <a:p>
            <a:pPr eaLnBrk="1" hangingPunct="1"/>
            <a:r>
              <a:rPr lang="hu-HU" sz="1200">
                <a:latin typeface="Arial" pitchFamily="34" charset="0"/>
              </a:rPr>
              <a:t>Felügyeleti rendszer</a:t>
            </a:r>
          </a:p>
        </p:txBody>
      </p:sp>
      <p:cxnSp>
        <p:nvCxnSpPr>
          <p:cNvPr id="15368" name="Egyenes összekötő nyíllal 10"/>
          <p:cNvCxnSpPr>
            <a:cxnSpLocks noChangeShapeType="1"/>
            <a:stCxn id="15364" idx="0"/>
          </p:cNvCxnSpPr>
          <p:nvPr/>
        </p:nvCxnSpPr>
        <p:spPr bwMode="auto">
          <a:xfrm>
            <a:off x="1328738" y="44815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69" name="Egyenes összekötő nyíllal 12"/>
          <p:cNvCxnSpPr>
            <a:cxnSpLocks noChangeShapeType="1"/>
            <a:stCxn id="15364" idx="0"/>
          </p:cNvCxnSpPr>
          <p:nvPr/>
        </p:nvCxnSpPr>
        <p:spPr bwMode="auto">
          <a:xfrm>
            <a:off x="1328738" y="45021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15370" name="Picture 29" descr="C:\Users\ENEFEX\Documents\ENEFEX\MARKETING\PREZENTÁCIÓ\Inzertek\Mérők\Bmp\gazme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818188"/>
            <a:ext cx="633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0" descr="C:\Users\ENEFEX\Documents\ENEFEX\MARKETING\PREZENTÁCIÓ\Inzertek\Mérők\Bmp\deltamero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5872163"/>
            <a:ext cx="5048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1" descr="C:\Users\ENEFEX\Documents\ENEFEX\MARKETING\PREZENTÁCIÓ\Inzertek\Mérők\Bmp\viz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5192713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1" descr="C:\Users\ENEFEX\Documents\ENEFEX\MARKETING\PREZENTÁCIÓ\Inzertek\Mérők\Bmp\viz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6183313"/>
            <a:ext cx="5826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3" descr="C:\Users\ENEFEX\Documents\ENEFEX\MARKETING\PREZENTÁCIÓ\Inzertek\Mérők\Bmp\homero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262563"/>
            <a:ext cx="1539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5" name="Egyenes összekötő nyíllal 38"/>
          <p:cNvCxnSpPr>
            <a:cxnSpLocks noChangeShapeType="1"/>
          </p:cNvCxnSpPr>
          <p:nvPr/>
        </p:nvCxnSpPr>
        <p:spPr bwMode="auto">
          <a:xfrm>
            <a:off x="4197350" y="5227638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76" name="Egyenes összekötő 94"/>
          <p:cNvCxnSpPr>
            <a:cxnSpLocks noChangeShapeType="1"/>
          </p:cNvCxnSpPr>
          <p:nvPr/>
        </p:nvCxnSpPr>
        <p:spPr bwMode="auto">
          <a:xfrm flipV="1">
            <a:off x="3267075" y="5148263"/>
            <a:ext cx="0" cy="350837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Egyenes összekötő 97"/>
          <p:cNvCxnSpPr>
            <a:cxnSpLocks noChangeShapeType="1"/>
          </p:cNvCxnSpPr>
          <p:nvPr/>
        </p:nvCxnSpPr>
        <p:spPr bwMode="auto">
          <a:xfrm>
            <a:off x="3170238" y="5497513"/>
            <a:ext cx="209550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Egyenes összekötő 114"/>
          <p:cNvCxnSpPr>
            <a:cxnSpLocks noChangeShapeType="1"/>
          </p:cNvCxnSpPr>
          <p:nvPr/>
        </p:nvCxnSpPr>
        <p:spPr bwMode="auto">
          <a:xfrm flipV="1">
            <a:off x="4565650" y="5159375"/>
            <a:ext cx="0" cy="350838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Egyenes összekötő 115"/>
          <p:cNvCxnSpPr>
            <a:cxnSpLocks noChangeShapeType="1"/>
          </p:cNvCxnSpPr>
          <p:nvPr/>
        </p:nvCxnSpPr>
        <p:spPr bwMode="auto">
          <a:xfrm>
            <a:off x="1497013" y="6477000"/>
            <a:ext cx="1882775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Egyenes összekötő 117"/>
          <p:cNvCxnSpPr>
            <a:cxnSpLocks noChangeShapeType="1"/>
          </p:cNvCxnSpPr>
          <p:nvPr/>
        </p:nvCxnSpPr>
        <p:spPr bwMode="auto">
          <a:xfrm flipV="1">
            <a:off x="1497013" y="5561013"/>
            <a:ext cx="0" cy="915987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1" name="Picture 37" descr="C:\Users\ENEFEX\Documents\ENEFEX\MARKETING\PREZENTÁCIÓ\Inzertek\Mérők\Bmp\levegőmennyiség mérő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5915025"/>
            <a:ext cx="3714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82" name="Egyenes összekötő 120"/>
          <p:cNvCxnSpPr>
            <a:cxnSpLocks noChangeShapeType="1"/>
          </p:cNvCxnSpPr>
          <p:nvPr/>
        </p:nvCxnSpPr>
        <p:spPr bwMode="auto">
          <a:xfrm>
            <a:off x="1862138" y="6065838"/>
            <a:ext cx="6403975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3" name="Egyenes összekötő 122"/>
          <p:cNvCxnSpPr>
            <a:cxnSpLocks noChangeShapeType="1"/>
          </p:cNvCxnSpPr>
          <p:nvPr/>
        </p:nvCxnSpPr>
        <p:spPr bwMode="auto">
          <a:xfrm flipV="1">
            <a:off x="1685925" y="5561013"/>
            <a:ext cx="0" cy="504825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4" name="Picture 32" descr="C:\Users\ENEFEX\Documents\ENEFEX\MARKETING\PREZENTÁCIÓ\Inzertek\Mérők\Bmp\homenny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5661025"/>
            <a:ext cx="247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85" name="Egyenes összekötő 136"/>
          <p:cNvCxnSpPr>
            <a:cxnSpLocks noChangeShapeType="1"/>
          </p:cNvCxnSpPr>
          <p:nvPr/>
        </p:nvCxnSpPr>
        <p:spPr bwMode="auto">
          <a:xfrm>
            <a:off x="2030413" y="5845175"/>
            <a:ext cx="2254250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6" name="Egyenes összekötő 140"/>
          <p:cNvCxnSpPr>
            <a:cxnSpLocks noChangeShapeType="1"/>
          </p:cNvCxnSpPr>
          <p:nvPr/>
        </p:nvCxnSpPr>
        <p:spPr bwMode="auto">
          <a:xfrm flipV="1">
            <a:off x="1858963" y="5561013"/>
            <a:ext cx="0" cy="284162"/>
          </a:xfrm>
          <a:prstGeom prst="line">
            <a:avLst/>
          </a:prstGeom>
          <a:noFill/>
          <a:ln w="15875" algn="ctr">
            <a:solidFill>
              <a:srgbClr val="029C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7" name="Picture 38" descr="C:\Users\ENEFEX\Documents\ENEFEX\MARKETING\PREZENTÁCIÓ\Inzertek\Kazánok\BMP\kaz1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297488"/>
            <a:ext cx="2413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88" name="Egyenes összekötő 149"/>
          <p:cNvCxnSpPr>
            <a:cxnSpLocks noChangeShapeType="1"/>
          </p:cNvCxnSpPr>
          <p:nvPr/>
        </p:nvCxnSpPr>
        <p:spPr bwMode="auto">
          <a:xfrm>
            <a:off x="4335463" y="5508625"/>
            <a:ext cx="477837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9" name="Picture 39" descr="C:\Users\ENEFEX\Documents\ENEFEX\MARKETING\PREZENTÁCIÓ\Inzertek\Mérők\Bmp\szivattyú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192713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90" name="Egyenes összekötő 157"/>
          <p:cNvCxnSpPr>
            <a:cxnSpLocks noChangeShapeType="1"/>
          </p:cNvCxnSpPr>
          <p:nvPr/>
        </p:nvCxnSpPr>
        <p:spPr bwMode="auto">
          <a:xfrm flipV="1">
            <a:off x="860425" y="5545138"/>
            <a:ext cx="0" cy="176212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Egyenes összekötő 158"/>
          <p:cNvCxnSpPr>
            <a:cxnSpLocks noChangeShapeType="1"/>
          </p:cNvCxnSpPr>
          <p:nvPr/>
        </p:nvCxnSpPr>
        <p:spPr bwMode="auto">
          <a:xfrm>
            <a:off x="533400" y="5721350"/>
            <a:ext cx="565150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Egyenes összekötő 163"/>
          <p:cNvCxnSpPr>
            <a:cxnSpLocks noChangeShapeType="1"/>
          </p:cNvCxnSpPr>
          <p:nvPr/>
        </p:nvCxnSpPr>
        <p:spPr bwMode="auto">
          <a:xfrm flipV="1">
            <a:off x="1085850" y="5721350"/>
            <a:ext cx="0" cy="12065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Egyenes összekötő 167"/>
          <p:cNvCxnSpPr>
            <a:cxnSpLocks noChangeShapeType="1"/>
          </p:cNvCxnSpPr>
          <p:nvPr/>
        </p:nvCxnSpPr>
        <p:spPr bwMode="auto">
          <a:xfrm flipV="1">
            <a:off x="533400" y="5716588"/>
            <a:ext cx="0" cy="12065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4" name="Szövegdoboz 180"/>
          <p:cNvSpPr txBox="1">
            <a:spLocks noChangeArrowheads="1"/>
          </p:cNvSpPr>
          <p:nvPr/>
        </p:nvSpPr>
        <p:spPr bwMode="auto">
          <a:xfrm>
            <a:off x="8350250" y="3506400"/>
            <a:ext cx="126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 dirty="0" err="1">
                <a:solidFill>
                  <a:srgbClr val="028208"/>
                </a:solidFill>
              </a:rPr>
              <a:t>On</a:t>
            </a:r>
            <a:r>
              <a:rPr lang="hu-HU" sz="1200" dirty="0">
                <a:solidFill>
                  <a:srgbClr val="028208"/>
                </a:solidFill>
              </a:rPr>
              <a:t> –Line</a:t>
            </a:r>
          </a:p>
          <a:p>
            <a:pPr eaLnBrk="1" hangingPunct="1"/>
            <a:r>
              <a:rPr lang="hu-HU" sz="1200" dirty="0">
                <a:solidFill>
                  <a:srgbClr val="028208"/>
                </a:solidFill>
              </a:rPr>
              <a:t>adatok</a:t>
            </a:r>
          </a:p>
        </p:txBody>
      </p:sp>
      <p:sp>
        <p:nvSpPr>
          <p:cNvPr id="15395" name="Jobbra nyíl 186"/>
          <p:cNvSpPr>
            <a:spLocks noChangeArrowheads="1"/>
          </p:cNvSpPr>
          <p:nvPr/>
        </p:nvSpPr>
        <p:spPr bwMode="auto">
          <a:xfrm rot="10800000">
            <a:off x="2005013" y="4770438"/>
            <a:ext cx="765175" cy="107950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0282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hu-HU"/>
          </a:p>
        </p:txBody>
      </p:sp>
      <p:sp>
        <p:nvSpPr>
          <p:cNvPr id="15396" name="Szövegdoboz 187"/>
          <p:cNvSpPr txBox="1">
            <a:spLocks noChangeArrowheads="1"/>
          </p:cNvSpPr>
          <p:nvPr/>
        </p:nvSpPr>
        <p:spPr bwMode="auto">
          <a:xfrm>
            <a:off x="1947863" y="4338638"/>
            <a:ext cx="81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/>
              <a:t>Ethernet </a:t>
            </a:r>
          </a:p>
          <a:p>
            <a:pPr eaLnBrk="1" hangingPunct="1"/>
            <a:r>
              <a:rPr lang="hu-HU" sz="1200"/>
              <a:t>/ LAN</a:t>
            </a:r>
          </a:p>
        </p:txBody>
      </p:sp>
      <p:sp>
        <p:nvSpPr>
          <p:cNvPr id="15397" name="Szövegdoboz 188"/>
          <p:cNvSpPr txBox="1">
            <a:spLocks noChangeArrowheads="1"/>
          </p:cNvSpPr>
          <p:nvPr/>
        </p:nvSpPr>
        <p:spPr bwMode="auto">
          <a:xfrm>
            <a:off x="1985963" y="4837113"/>
            <a:ext cx="1262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>
                <a:solidFill>
                  <a:srgbClr val="028208"/>
                </a:solidFill>
              </a:rPr>
              <a:t>On –Line</a:t>
            </a:r>
          </a:p>
          <a:p>
            <a:pPr eaLnBrk="1" hangingPunct="1"/>
            <a:r>
              <a:rPr lang="hu-HU" sz="1200">
                <a:solidFill>
                  <a:srgbClr val="028208"/>
                </a:solidFill>
              </a:rPr>
              <a:t>adatok</a:t>
            </a:r>
          </a:p>
        </p:txBody>
      </p:sp>
      <p:sp>
        <p:nvSpPr>
          <p:cNvPr id="85" name="Szövegdoboz 84"/>
          <p:cNvSpPr txBox="1"/>
          <p:nvPr/>
        </p:nvSpPr>
        <p:spPr>
          <a:xfrm>
            <a:off x="5273675" y="4508500"/>
            <a:ext cx="1079500" cy="646113"/>
          </a:xfrm>
          <a:prstGeom prst="rect">
            <a:avLst/>
          </a:prstGeom>
          <a:noFill/>
          <a:ln w="31750">
            <a:solidFill>
              <a:srgbClr val="02820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Földgáz /</a:t>
            </a:r>
          </a:p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Ipari gáz Rendszer</a:t>
            </a:r>
          </a:p>
        </p:txBody>
      </p:sp>
      <p:cxnSp>
        <p:nvCxnSpPr>
          <p:cNvPr id="15399" name="Egyenes összekötő 114"/>
          <p:cNvCxnSpPr>
            <a:cxnSpLocks noChangeShapeType="1"/>
          </p:cNvCxnSpPr>
          <p:nvPr/>
        </p:nvCxnSpPr>
        <p:spPr bwMode="auto">
          <a:xfrm flipV="1">
            <a:off x="5821363" y="5165725"/>
            <a:ext cx="0" cy="350838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Egyenes összekötő 149"/>
          <p:cNvCxnSpPr>
            <a:cxnSpLocks noChangeShapeType="1"/>
          </p:cNvCxnSpPr>
          <p:nvPr/>
        </p:nvCxnSpPr>
        <p:spPr bwMode="auto">
          <a:xfrm>
            <a:off x="5591175" y="5514975"/>
            <a:ext cx="477838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Szövegdoboz 179"/>
          <p:cNvSpPr txBox="1">
            <a:spLocks noChangeArrowheads="1"/>
          </p:cNvSpPr>
          <p:nvPr/>
        </p:nvSpPr>
        <p:spPr bwMode="auto">
          <a:xfrm>
            <a:off x="5856288" y="3506400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 dirty="0" err="1">
                <a:solidFill>
                  <a:srgbClr val="028208"/>
                </a:solidFill>
              </a:rPr>
              <a:t>On</a:t>
            </a:r>
            <a:r>
              <a:rPr lang="hu-HU" sz="1200" dirty="0">
                <a:solidFill>
                  <a:srgbClr val="028208"/>
                </a:solidFill>
              </a:rPr>
              <a:t> –Line</a:t>
            </a:r>
          </a:p>
          <a:p>
            <a:pPr eaLnBrk="1" hangingPunct="1"/>
            <a:r>
              <a:rPr lang="hu-HU" sz="1200" dirty="0">
                <a:solidFill>
                  <a:srgbClr val="028208"/>
                </a:solidFill>
              </a:rPr>
              <a:t>adatok</a:t>
            </a:r>
          </a:p>
        </p:txBody>
      </p:sp>
      <p:sp>
        <p:nvSpPr>
          <p:cNvPr id="91" name="Felfelé nyíl 90"/>
          <p:cNvSpPr/>
          <p:nvPr/>
        </p:nvSpPr>
        <p:spPr bwMode="auto">
          <a:xfrm>
            <a:off x="5762625" y="3419475"/>
            <a:ext cx="93663" cy="1081088"/>
          </a:xfrm>
          <a:prstGeom prst="upArrow">
            <a:avLst/>
          </a:prstGeom>
          <a:solidFill>
            <a:srgbClr val="028208"/>
          </a:solidFill>
          <a:ln w="9525" cap="flat" cmpd="sng" algn="ctr">
            <a:solidFill>
              <a:srgbClr val="0282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sp>
        <p:nvSpPr>
          <p:cNvPr id="92" name="Szövegdoboz 91"/>
          <p:cNvSpPr txBox="1"/>
          <p:nvPr/>
        </p:nvSpPr>
        <p:spPr>
          <a:xfrm>
            <a:off x="6511925" y="4505325"/>
            <a:ext cx="1081088" cy="646113"/>
          </a:xfrm>
          <a:prstGeom prst="rect">
            <a:avLst/>
          </a:prstGeom>
          <a:noFill/>
          <a:ln w="31750">
            <a:solidFill>
              <a:srgbClr val="02820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Villamos energia</a:t>
            </a:r>
          </a:p>
          <a:p>
            <a:pPr>
              <a:defRPr/>
            </a:pPr>
            <a:r>
              <a:rPr lang="hu-HU" sz="1200" dirty="0">
                <a:latin typeface="+mn-lt"/>
                <a:ea typeface="Lucida Sans Unicode" pitchFamily="34" charset="0"/>
              </a:rPr>
              <a:t>SCADA</a:t>
            </a:r>
          </a:p>
        </p:txBody>
      </p:sp>
      <p:cxnSp>
        <p:nvCxnSpPr>
          <p:cNvPr id="15404" name="Egyenes összekötő 114"/>
          <p:cNvCxnSpPr>
            <a:cxnSpLocks noChangeShapeType="1"/>
          </p:cNvCxnSpPr>
          <p:nvPr/>
        </p:nvCxnSpPr>
        <p:spPr bwMode="auto">
          <a:xfrm flipV="1">
            <a:off x="7061200" y="5162550"/>
            <a:ext cx="0" cy="350838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5" name="Egyenes összekötő 149"/>
          <p:cNvCxnSpPr>
            <a:cxnSpLocks noChangeShapeType="1"/>
          </p:cNvCxnSpPr>
          <p:nvPr/>
        </p:nvCxnSpPr>
        <p:spPr bwMode="auto">
          <a:xfrm>
            <a:off x="6831013" y="5511800"/>
            <a:ext cx="477837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Felfelé nyíl 101"/>
          <p:cNvSpPr/>
          <p:nvPr/>
        </p:nvSpPr>
        <p:spPr bwMode="auto">
          <a:xfrm>
            <a:off x="8266113" y="3419475"/>
            <a:ext cx="93662" cy="1081088"/>
          </a:xfrm>
          <a:prstGeom prst="upArrow">
            <a:avLst/>
          </a:prstGeom>
          <a:solidFill>
            <a:srgbClr val="028208"/>
          </a:solidFill>
          <a:ln w="9525" cap="flat" cmpd="sng" algn="ctr">
            <a:solidFill>
              <a:srgbClr val="0282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467749836"/>
              </p:ext>
            </p:extLst>
          </p:nvPr>
        </p:nvGraphicFramePr>
        <p:xfrm>
          <a:off x="2814282" y="1239971"/>
          <a:ext cx="2347415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1" name="Felfelé nyíl 80"/>
          <p:cNvSpPr/>
          <p:nvPr/>
        </p:nvSpPr>
        <p:spPr bwMode="auto">
          <a:xfrm>
            <a:off x="3827463" y="1584325"/>
            <a:ext cx="185737" cy="354013"/>
          </a:xfrm>
          <a:prstGeom prst="upArrow">
            <a:avLst/>
          </a:prstGeom>
          <a:solidFill>
            <a:srgbClr val="028208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sp>
        <p:nvSpPr>
          <p:cNvPr id="82" name="Felfelé nyíl 81"/>
          <p:cNvSpPr/>
          <p:nvPr/>
        </p:nvSpPr>
        <p:spPr bwMode="auto">
          <a:xfrm>
            <a:off x="4960938" y="1584325"/>
            <a:ext cx="185737" cy="1166813"/>
          </a:xfrm>
          <a:prstGeom prst="upArrow">
            <a:avLst/>
          </a:prstGeom>
          <a:solidFill>
            <a:srgbClr val="028208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grpSp>
        <p:nvGrpSpPr>
          <p:cNvPr id="15410" name="Csoportba foglalás 69"/>
          <p:cNvGrpSpPr>
            <a:grpSpLocks/>
          </p:cNvGrpSpPr>
          <p:nvPr/>
        </p:nvGrpSpPr>
        <p:grpSpPr bwMode="auto">
          <a:xfrm>
            <a:off x="5219700" y="1836738"/>
            <a:ext cx="1824038" cy="303212"/>
            <a:chOff x="0" y="1788"/>
            <a:chExt cx="2347415" cy="304200"/>
          </a:xfrm>
        </p:grpSpPr>
        <p:sp>
          <p:nvSpPr>
            <p:cNvPr id="84" name="Lekerekített téglalap 83"/>
            <p:cNvSpPr/>
            <p:nvPr/>
          </p:nvSpPr>
          <p:spPr>
            <a:xfrm>
              <a:off x="0" y="1788"/>
              <a:ext cx="2347415" cy="304200"/>
            </a:xfrm>
            <a:prstGeom prst="roundRect">
              <a:avLst/>
            </a:prstGeom>
            <a:solidFill>
              <a:srgbClr val="02820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Lekerekített téglalap 4"/>
            <p:cNvSpPr/>
            <p:nvPr/>
          </p:nvSpPr>
          <p:spPr>
            <a:xfrm>
              <a:off x="14302" y="16122"/>
              <a:ext cx="2318812" cy="275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/>
                <a:t>     KONTROLLING</a:t>
              </a:r>
            </a:p>
          </p:txBody>
        </p:sp>
      </p:grpSp>
      <p:grpSp>
        <p:nvGrpSpPr>
          <p:cNvPr id="15411" name="Csoportba foglalás 72"/>
          <p:cNvGrpSpPr>
            <a:grpSpLocks/>
          </p:cNvGrpSpPr>
          <p:nvPr/>
        </p:nvGrpSpPr>
        <p:grpSpPr bwMode="auto">
          <a:xfrm>
            <a:off x="1193800" y="1836738"/>
            <a:ext cx="1824038" cy="303212"/>
            <a:chOff x="0" y="1788"/>
            <a:chExt cx="2347415" cy="304200"/>
          </a:xfrm>
        </p:grpSpPr>
        <p:sp>
          <p:nvSpPr>
            <p:cNvPr id="101" name="Lekerekített téglalap 100"/>
            <p:cNvSpPr/>
            <p:nvPr/>
          </p:nvSpPr>
          <p:spPr>
            <a:xfrm>
              <a:off x="0" y="1788"/>
              <a:ext cx="2347415" cy="304200"/>
            </a:xfrm>
            <a:prstGeom prst="roundRect">
              <a:avLst/>
            </a:prstGeom>
            <a:solidFill>
              <a:srgbClr val="02820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Lekerekített téglalap 4"/>
            <p:cNvSpPr/>
            <p:nvPr/>
          </p:nvSpPr>
          <p:spPr>
            <a:xfrm>
              <a:off x="14302" y="16122"/>
              <a:ext cx="2318812" cy="275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/>
                <a:t>     TERMELÉS</a:t>
              </a:r>
            </a:p>
          </p:txBody>
        </p:sp>
      </p:grpSp>
      <p:sp>
        <p:nvSpPr>
          <p:cNvPr id="104" name="Felfelé nyíl 103"/>
          <p:cNvSpPr/>
          <p:nvPr/>
        </p:nvSpPr>
        <p:spPr bwMode="auto">
          <a:xfrm>
            <a:off x="2794000" y="2166938"/>
            <a:ext cx="185738" cy="584200"/>
          </a:xfrm>
          <a:prstGeom prst="upArrow">
            <a:avLst/>
          </a:prstGeom>
          <a:solidFill>
            <a:srgbClr val="028208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sp>
        <p:nvSpPr>
          <p:cNvPr id="105" name="Felfelé nyíl 104"/>
          <p:cNvSpPr/>
          <p:nvPr/>
        </p:nvSpPr>
        <p:spPr bwMode="auto">
          <a:xfrm>
            <a:off x="5184775" y="2173288"/>
            <a:ext cx="185738" cy="582612"/>
          </a:xfrm>
          <a:prstGeom prst="upArrow">
            <a:avLst/>
          </a:prstGeom>
          <a:solidFill>
            <a:srgbClr val="028208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grpSp>
        <p:nvGrpSpPr>
          <p:cNvPr id="15414" name="Csoportba foglalás 82"/>
          <p:cNvGrpSpPr>
            <a:grpSpLocks/>
          </p:cNvGrpSpPr>
          <p:nvPr/>
        </p:nvGrpSpPr>
        <p:grpSpPr bwMode="auto">
          <a:xfrm>
            <a:off x="3228975" y="2047875"/>
            <a:ext cx="1335088" cy="668338"/>
            <a:chOff x="0" y="1788"/>
            <a:chExt cx="2431304" cy="304200"/>
          </a:xfrm>
        </p:grpSpPr>
        <p:sp>
          <p:nvSpPr>
            <p:cNvPr id="110" name="Lekerekített téglalap 109"/>
            <p:cNvSpPr/>
            <p:nvPr/>
          </p:nvSpPr>
          <p:spPr>
            <a:xfrm>
              <a:off x="0" y="1788"/>
              <a:ext cx="2347465" cy="304200"/>
            </a:xfrm>
            <a:prstGeom prst="roundRect">
              <a:avLst/>
            </a:prstGeom>
            <a:solidFill>
              <a:srgbClr val="02820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Lekerekített téglalap 4"/>
            <p:cNvSpPr/>
            <p:nvPr/>
          </p:nvSpPr>
          <p:spPr>
            <a:xfrm>
              <a:off x="14456" y="16962"/>
              <a:ext cx="2416848" cy="273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300" dirty="0"/>
                <a:t> ÜZEMELTETÉS</a:t>
              </a:r>
            </a:p>
          </p:txBody>
        </p:sp>
      </p:grpSp>
      <p:pic>
        <p:nvPicPr>
          <p:cNvPr id="15415" name="Picture 3" descr="C:\Users\ENEFEX\AppData\Local\Microsoft\Windows\Temporary Internet Files\Content.IE5\WRCG33ZC\MC90039658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098550"/>
            <a:ext cx="4714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6" name="Picture 3" descr="C:\Users\ENEFEX\AppData\Local\Microsoft\Windows\Temporary Internet Files\Content.IE5\WRCG33ZC\MC90039658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760538"/>
            <a:ext cx="471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7" name="Picture 3" descr="C:\Users\ENEFEX\AppData\Local\Microsoft\Windows\Temporary Internet Files\Content.IE5\WRCG33ZC\MC90039658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758950"/>
            <a:ext cx="4714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8" name="Picture 3" descr="C:\Users\ENEFEX\AppData\Local\Microsoft\Windows\Temporary Internet Files\Content.IE5\WRCG33ZC\MC90039658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2205038"/>
            <a:ext cx="4714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zövegdoboz 181"/>
          <p:cNvSpPr txBox="1">
            <a:spLocks noChangeArrowheads="1"/>
          </p:cNvSpPr>
          <p:nvPr/>
        </p:nvSpPr>
        <p:spPr bwMode="auto">
          <a:xfrm>
            <a:off x="3960813" y="1593850"/>
            <a:ext cx="126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r>
              <a:rPr lang="hu-HU" sz="1000" dirty="0" err="1">
                <a:solidFill>
                  <a:srgbClr val="028208"/>
                </a:solidFill>
                <a:latin typeface="+mn-lt"/>
              </a:rPr>
              <a:t>On</a:t>
            </a:r>
            <a:r>
              <a:rPr lang="hu-HU" sz="1000" dirty="0">
                <a:solidFill>
                  <a:srgbClr val="028208"/>
                </a:solidFill>
                <a:latin typeface="+mn-lt"/>
              </a:rPr>
              <a:t> –Line</a:t>
            </a:r>
          </a:p>
          <a:p>
            <a:pPr eaLnBrk="1" hangingPunct="1">
              <a:defRPr/>
            </a:pPr>
            <a:r>
              <a:rPr lang="hu-HU" sz="1000" dirty="0">
                <a:solidFill>
                  <a:srgbClr val="028208"/>
                </a:solidFill>
                <a:latin typeface="+mn-lt"/>
              </a:rPr>
              <a:t>adatok</a:t>
            </a:r>
          </a:p>
        </p:txBody>
      </p:sp>
      <p:sp>
        <p:nvSpPr>
          <p:cNvPr id="117" name="Szövegdoboz 116"/>
          <p:cNvSpPr txBox="1"/>
          <p:nvPr/>
        </p:nvSpPr>
        <p:spPr>
          <a:xfrm>
            <a:off x="452438" y="2755900"/>
            <a:ext cx="8283575" cy="647700"/>
          </a:xfrm>
          <a:prstGeom prst="rect">
            <a:avLst/>
          </a:prstGeom>
          <a:noFill/>
          <a:ln w="31750">
            <a:solidFill>
              <a:srgbClr val="028208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hu-HU" sz="1200" dirty="0">
              <a:latin typeface="+mn-lt"/>
              <a:ea typeface="Lucida Sans Unicode" pitchFamily="34" charset="0"/>
            </a:endParaRPr>
          </a:p>
          <a:p>
            <a:pPr>
              <a:defRPr/>
            </a:pPr>
            <a:endParaRPr lang="hu-HU" sz="1200" dirty="0">
              <a:latin typeface="+mn-lt"/>
              <a:ea typeface="Lucida Sans Unicode" pitchFamily="34" charset="0"/>
            </a:endParaRPr>
          </a:p>
          <a:p>
            <a:pPr>
              <a:defRPr/>
            </a:pPr>
            <a:endParaRPr lang="hu-HU" sz="1200" dirty="0">
              <a:latin typeface="+mn-lt"/>
              <a:ea typeface="Lucida Sans Unicode" pitchFamily="34" charset="0"/>
            </a:endParaRPr>
          </a:p>
        </p:txBody>
      </p:sp>
      <p:pic>
        <p:nvPicPr>
          <p:cNvPr id="15421" name="Kép 60" descr="logo_vilagosabbzold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825750"/>
            <a:ext cx="1905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2" name="Picture 9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819400"/>
            <a:ext cx="6937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423" name="Picture 9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825750"/>
            <a:ext cx="7064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424" name="Picture 9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824163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425" name="Picture 9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825750"/>
            <a:ext cx="696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426" name="Picture 9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887663"/>
            <a:ext cx="6794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4" name="Szövegdoboz 181"/>
          <p:cNvSpPr txBox="1">
            <a:spLocks noChangeArrowheads="1"/>
          </p:cNvSpPr>
          <p:nvPr/>
        </p:nvSpPr>
        <p:spPr bwMode="auto">
          <a:xfrm>
            <a:off x="5345113" y="2282825"/>
            <a:ext cx="126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r>
              <a:rPr lang="hu-HU" sz="1000" dirty="0" err="1">
                <a:solidFill>
                  <a:srgbClr val="028208"/>
                </a:solidFill>
                <a:latin typeface="+mn-lt"/>
              </a:rPr>
              <a:t>On</a:t>
            </a:r>
            <a:r>
              <a:rPr lang="hu-HU" sz="1000" dirty="0">
                <a:solidFill>
                  <a:srgbClr val="028208"/>
                </a:solidFill>
                <a:latin typeface="+mn-lt"/>
              </a:rPr>
              <a:t> –Line</a:t>
            </a:r>
          </a:p>
          <a:p>
            <a:pPr eaLnBrk="1" hangingPunct="1">
              <a:defRPr/>
            </a:pPr>
            <a:r>
              <a:rPr lang="hu-HU" sz="1000" dirty="0">
                <a:solidFill>
                  <a:srgbClr val="028208"/>
                </a:solidFill>
                <a:latin typeface="+mn-lt"/>
              </a:rPr>
              <a:t>adatok</a:t>
            </a:r>
          </a:p>
        </p:txBody>
      </p:sp>
      <p:sp>
        <p:nvSpPr>
          <p:cNvPr id="125" name="Szövegdoboz 181"/>
          <p:cNvSpPr txBox="1">
            <a:spLocks noChangeArrowheads="1"/>
          </p:cNvSpPr>
          <p:nvPr/>
        </p:nvSpPr>
        <p:spPr bwMode="auto">
          <a:xfrm>
            <a:off x="2114550" y="2282825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r>
              <a:rPr lang="hu-HU" sz="1000" dirty="0" err="1">
                <a:solidFill>
                  <a:srgbClr val="028208"/>
                </a:solidFill>
                <a:latin typeface="+mn-lt"/>
              </a:rPr>
              <a:t>On</a:t>
            </a:r>
            <a:r>
              <a:rPr lang="hu-HU" sz="1000" dirty="0">
                <a:solidFill>
                  <a:srgbClr val="028208"/>
                </a:solidFill>
                <a:latin typeface="+mn-lt"/>
              </a:rPr>
              <a:t> –Line</a:t>
            </a:r>
          </a:p>
          <a:p>
            <a:pPr eaLnBrk="1" hangingPunct="1">
              <a:defRPr/>
            </a:pPr>
            <a:r>
              <a:rPr lang="hu-HU" sz="1000" dirty="0">
                <a:solidFill>
                  <a:srgbClr val="028208"/>
                </a:solidFill>
                <a:latin typeface="+mn-lt"/>
              </a:rPr>
              <a:t>adatok</a:t>
            </a:r>
          </a:p>
        </p:txBody>
      </p:sp>
      <p:sp>
        <p:nvSpPr>
          <p:cNvPr id="15429" name="Szövegdoboz 179"/>
          <p:cNvSpPr txBox="1">
            <a:spLocks noChangeArrowheads="1"/>
          </p:cNvSpPr>
          <p:nvPr/>
        </p:nvSpPr>
        <p:spPr bwMode="auto">
          <a:xfrm>
            <a:off x="1331913" y="3503613"/>
            <a:ext cx="12636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 dirty="0" err="1">
                <a:solidFill>
                  <a:srgbClr val="028208"/>
                </a:solidFill>
              </a:rPr>
              <a:t>On</a:t>
            </a:r>
            <a:r>
              <a:rPr lang="hu-HU" sz="1200" dirty="0">
                <a:solidFill>
                  <a:srgbClr val="028208"/>
                </a:solidFill>
              </a:rPr>
              <a:t> –Line</a:t>
            </a:r>
          </a:p>
          <a:p>
            <a:pPr eaLnBrk="1" hangingPunct="1"/>
            <a:r>
              <a:rPr lang="hu-HU" sz="1200" dirty="0">
                <a:solidFill>
                  <a:srgbClr val="028208"/>
                </a:solidFill>
              </a:rPr>
              <a:t>adatok</a:t>
            </a:r>
          </a:p>
        </p:txBody>
      </p:sp>
      <p:sp>
        <p:nvSpPr>
          <p:cNvPr id="94" name="Felfelé nyíl 93"/>
          <p:cNvSpPr/>
          <p:nvPr/>
        </p:nvSpPr>
        <p:spPr bwMode="auto">
          <a:xfrm>
            <a:off x="1235075" y="3413125"/>
            <a:ext cx="96838" cy="552450"/>
          </a:xfrm>
          <a:prstGeom prst="upArrow">
            <a:avLst/>
          </a:prstGeom>
          <a:solidFill>
            <a:srgbClr val="028208"/>
          </a:solidFill>
          <a:ln w="9525" cap="flat" cmpd="sng" algn="ctr">
            <a:solidFill>
              <a:srgbClr val="0282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hu-H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</a:endParaRPr>
          </a:p>
        </p:txBody>
      </p:sp>
      <p:pic>
        <p:nvPicPr>
          <p:cNvPr id="15431" name="Picture 35" descr="C:\Users\ENEFEX\AppData\Local\Microsoft\Windows\Temporary Internet Files\Content.IE5\UT54I4E4\MC900397240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960813"/>
            <a:ext cx="5778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2" name="Picture 35" descr="C:\Users\ENEFEX\AppData\Local\Microsoft\Windows\Temporary Internet Files\Content.IE5\UT54I4E4\MC900397240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959225"/>
            <a:ext cx="5762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3" name="Picture 35" descr="C:\Users\ENEFEX\AppData\Local\Microsoft\Windows\Temporary Internet Files\Content.IE5\UT54I4E4\MC900397240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959225"/>
            <a:ext cx="5762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4" name="Jobbra nyíl 176"/>
          <p:cNvSpPr>
            <a:spLocks noChangeArrowheads="1"/>
          </p:cNvSpPr>
          <p:nvPr/>
        </p:nvSpPr>
        <p:spPr bwMode="auto">
          <a:xfrm rot="-5400000">
            <a:off x="4264819" y="3628232"/>
            <a:ext cx="554037" cy="107950"/>
          </a:xfrm>
          <a:prstGeom prst="rightArrow">
            <a:avLst>
              <a:gd name="adj1" fmla="val 50000"/>
              <a:gd name="adj2" fmla="val 48591"/>
            </a:avLst>
          </a:prstGeom>
          <a:solidFill>
            <a:srgbClr val="028208"/>
          </a:solidFill>
          <a:ln w="9525" algn="ctr">
            <a:solidFill>
              <a:srgbClr val="028208"/>
            </a:solidFill>
            <a:round/>
            <a:headEnd/>
            <a:tailEnd/>
          </a:ln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hu-HU"/>
          </a:p>
        </p:txBody>
      </p:sp>
      <p:sp>
        <p:nvSpPr>
          <p:cNvPr id="15435" name="Jobbra nyíl 176"/>
          <p:cNvSpPr>
            <a:spLocks noChangeArrowheads="1"/>
          </p:cNvSpPr>
          <p:nvPr/>
        </p:nvSpPr>
        <p:spPr bwMode="auto">
          <a:xfrm rot="-5400000">
            <a:off x="6742907" y="3632994"/>
            <a:ext cx="544512" cy="107950"/>
          </a:xfrm>
          <a:prstGeom prst="rightArrow">
            <a:avLst>
              <a:gd name="adj1" fmla="val 50000"/>
              <a:gd name="adj2" fmla="val 48643"/>
            </a:avLst>
          </a:prstGeom>
          <a:solidFill>
            <a:srgbClr val="028208"/>
          </a:solidFill>
          <a:ln w="9525" algn="ctr">
            <a:solidFill>
              <a:srgbClr val="028208"/>
            </a:solidFill>
            <a:round/>
            <a:headEnd/>
            <a:tailEnd/>
          </a:ln>
        </p:spPr>
        <p:txBody>
          <a:bodyPr lIns="90000" tIns="5382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hu-HU"/>
          </a:p>
        </p:txBody>
      </p:sp>
      <p:sp>
        <p:nvSpPr>
          <p:cNvPr id="15436" name="Szövegdoboz 179"/>
          <p:cNvSpPr txBox="1">
            <a:spLocks noChangeArrowheads="1"/>
          </p:cNvSpPr>
          <p:nvPr/>
        </p:nvSpPr>
        <p:spPr bwMode="auto">
          <a:xfrm>
            <a:off x="4572000" y="3505200"/>
            <a:ext cx="11207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 dirty="0" err="1">
                <a:solidFill>
                  <a:srgbClr val="028208"/>
                </a:solidFill>
              </a:rPr>
              <a:t>On</a:t>
            </a:r>
            <a:r>
              <a:rPr lang="hu-HU" sz="1200" dirty="0">
                <a:solidFill>
                  <a:srgbClr val="028208"/>
                </a:solidFill>
              </a:rPr>
              <a:t> –Line</a:t>
            </a:r>
          </a:p>
          <a:p>
            <a:pPr eaLnBrk="1" hangingPunct="1"/>
            <a:r>
              <a:rPr lang="hu-HU" sz="1200" dirty="0">
                <a:solidFill>
                  <a:srgbClr val="028208"/>
                </a:solidFill>
              </a:rPr>
              <a:t>adatok</a:t>
            </a:r>
          </a:p>
        </p:txBody>
      </p:sp>
      <p:sp>
        <p:nvSpPr>
          <p:cNvPr id="15437" name="Szövegdoboz 179"/>
          <p:cNvSpPr txBox="1">
            <a:spLocks noChangeArrowheads="1"/>
          </p:cNvSpPr>
          <p:nvPr/>
        </p:nvSpPr>
        <p:spPr bwMode="auto">
          <a:xfrm>
            <a:off x="7061200" y="3505200"/>
            <a:ext cx="1025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hu-HU" sz="1200">
                <a:solidFill>
                  <a:srgbClr val="028208"/>
                </a:solidFill>
              </a:rPr>
              <a:t>On –Line</a:t>
            </a:r>
          </a:p>
          <a:p>
            <a:pPr eaLnBrk="1" hangingPunct="1"/>
            <a:r>
              <a:rPr lang="hu-HU" sz="1200">
                <a:solidFill>
                  <a:srgbClr val="028208"/>
                </a:solidFill>
              </a:rPr>
              <a:t>adatok</a:t>
            </a:r>
          </a:p>
        </p:txBody>
      </p:sp>
      <p:pic>
        <p:nvPicPr>
          <p:cNvPr id="15438" name="Picture 92" descr="C:\Users\ENEFEX\Documents\ENEFEX\MARKETING\PREZENTÁCIÓ\Inzertek\Mérők\Bmp\gazmero.bmp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5383213"/>
            <a:ext cx="3524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9" name="Picture 36" descr="C:\Users\ENEFEX\Documents\ENEFEX\MARKETING\PREZENTÁCIÓ\Inzertek\Mérők\Bmp\nyomás.bmp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5362575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0" name="Picture 9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5383213"/>
            <a:ext cx="3460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41" name="Picture 9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365750"/>
            <a:ext cx="32543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42" name="Picture 36" descr="C:\Users\ENEFEX\Documents\ENEFEX\MARKETING\PREZENTÁCIÓ\Inzertek\Mérők\Bmp\nyomás.bmp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5330825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443" name="Egyenes összekötő 155"/>
          <p:cNvCxnSpPr>
            <a:cxnSpLocks noChangeShapeType="1"/>
          </p:cNvCxnSpPr>
          <p:nvPr/>
        </p:nvCxnSpPr>
        <p:spPr bwMode="auto">
          <a:xfrm flipV="1">
            <a:off x="8488363" y="5176838"/>
            <a:ext cx="0" cy="350837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44" name="Egyenes összekötő 156"/>
          <p:cNvCxnSpPr>
            <a:cxnSpLocks noChangeShapeType="1"/>
          </p:cNvCxnSpPr>
          <p:nvPr/>
        </p:nvCxnSpPr>
        <p:spPr bwMode="auto">
          <a:xfrm>
            <a:off x="8258175" y="5527675"/>
            <a:ext cx="477838" cy="0"/>
          </a:xfrm>
          <a:prstGeom prst="line">
            <a:avLst/>
          </a:prstGeom>
          <a:noFill/>
          <a:ln w="15875" algn="ctr">
            <a:solidFill>
              <a:srgbClr val="029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445" name="Picture 39" descr="C:\Users\ENEFEX\Documents\ENEFEX\MARKETING\PREZENTÁCIÓ\Inzertek\Mérők\Bmp\szivattyú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5229225"/>
            <a:ext cx="5572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74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7188" y="2197100"/>
            <a:ext cx="7451725" cy="4608513"/>
          </a:xfrm>
        </p:spPr>
        <p:txBody>
          <a:bodyPr/>
          <a:lstStyle/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lvl="1" eaLnBrk="1" hangingPunct="1">
              <a:buClr>
                <a:srgbClr val="084C07"/>
              </a:buClr>
            </a:pPr>
            <a:endParaRPr lang="hu-HU" dirty="0"/>
          </a:p>
          <a:p>
            <a:pPr lvl="1" eaLnBrk="1" hangingPunct="1">
              <a:buClr>
                <a:srgbClr val="084C07"/>
              </a:buClr>
              <a:buFont typeface="Wingdings" pitchFamily="2" charset="2"/>
              <a:buNone/>
            </a:pPr>
            <a:endParaRPr lang="hu-HU" dirty="0"/>
          </a:p>
          <a:p>
            <a:pPr eaLnBrk="1" hangingPunct="1"/>
            <a:endParaRPr lang="en-GB" dirty="0"/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br>
              <a:rPr lang="en-GB" dirty="0"/>
            </a:br>
            <a:r>
              <a:rPr lang="hu-HU" dirty="0">
                <a:solidFill>
                  <a:srgbClr val="028208"/>
                </a:solidFill>
              </a:rPr>
              <a:t>Energia Megtakarítás</a:t>
            </a:r>
            <a:endParaRPr lang="en-GB" dirty="0">
              <a:solidFill>
                <a:srgbClr val="028208"/>
              </a:solidFill>
            </a:endParaRPr>
          </a:p>
        </p:txBody>
      </p:sp>
      <p:grpSp>
        <p:nvGrpSpPr>
          <p:cNvPr id="52" name="Csoportba foglalás 1"/>
          <p:cNvGrpSpPr>
            <a:grpSpLocks/>
          </p:cNvGrpSpPr>
          <p:nvPr/>
        </p:nvGrpSpPr>
        <p:grpSpPr bwMode="auto">
          <a:xfrm>
            <a:off x="630000" y="1522800"/>
            <a:ext cx="8513999" cy="4409251"/>
            <a:chOff x="1358900" y="1524000"/>
            <a:chExt cx="8864008" cy="4961950"/>
          </a:xfrm>
        </p:grpSpPr>
        <p:sp>
          <p:nvSpPr>
            <p:cNvPr id="53" name="Freeform 3"/>
            <p:cNvSpPr>
              <a:spLocks/>
            </p:cNvSpPr>
            <p:nvPr/>
          </p:nvSpPr>
          <p:spPr bwMode="auto">
            <a:xfrm>
              <a:off x="3751263" y="2001838"/>
              <a:ext cx="3911600" cy="3525837"/>
            </a:xfrm>
            <a:custGeom>
              <a:avLst/>
              <a:gdLst>
                <a:gd name="T0" fmla="*/ 2147483647 w 2847"/>
                <a:gd name="T1" fmla="*/ 0 h 2678"/>
                <a:gd name="T2" fmla="*/ 2147483647 w 2847"/>
                <a:gd name="T3" fmla="*/ 2147483647 h 2678"/>
                <a:gd name="T4" fmla="*/ 2147483647 w 2847"/>
                <a:gd name="T5" fmla="*/ 2147483647 h 2678"/>
                <a:gd name="T6" fmla="*/ 2147483647 w 2847"/>
                <a:gd name="T7" fmla="*/ 2147483647 h 2678"/>
                <a:gd name="T8" fmla="*/ 2147483647 w 2847"/>
                <a:gd name="T9" fmla="*/ 2147483647 h 2678"/>
                <a:gd name="T10" fmla="*/ 2147483647 w 2847"/>
                <a:gd name="T11" fmla="*/ 2147483647 h 2678"/>
                <a:gd name="T12" fmla="*/ 2147483647 w 2847"/>
                <a:gd name="T13" fmla="*/ 2147483647 h 2678"/>
                <a:gd name="T14" fmla="*/ 2147483647 w 2847"/>
                <a:gd name="T15" fmla="*/ 2147483647 h 2678"/>
                <a:gd name="T16" fmla="*/ 2147483647 w 2847"/>
                <a:gd name="T17" fmla="*/ 2147483647 h 2678"/>
                <a:gd name="T18" fmla="*/ 2147483647 w 2847"/>
                <a:gd name="T19" fmla="*/ 2147483647 h 2678"/>
                <a:gd name="T20" fmla="*/ 2147483647 w 2847"/>
                <a:gd name="T21" fmla="*/ 2147483647 h 2678"/>
                <a:gd name="T22" fmla="*/ 2147483647 w 2847"/>
                <a:gd name="T23" fmla="*/ 2147483647 h 2678"/>
                <a:gd name="T24" fmla="*/ 2147483647 w 2847"/>
                <a:gd name="T25" fmla="*/ 2147483647 h 2678"/>
                <a:gd name="T26" fmla="*/ 2147483647 w 2847"/>
                <a:gd name="T27" fmla="*/ 2147483647 h 2678"/>
                <a:gd name="T28" fmla="*/ 2147483647 w 2847"/>
                <a:gd name="T29" fmla="*/ 2147483647 h 2678"/>
                <a:gd name="T30" fmla="*/ 2147483647 w 2847"/>
                <a:gd name="T31" fmla="*/ 2147483647 h 2678"/>
                <a:gd name="T32" fmla="*/ 0 w 2847"/>
                <a:gd name="T33" fmla="*/ 2147483647 h 26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47"/>
                <a:gd name="T52" fmla="*/ 0 h 2678"/>
                <a:gd name="T53" fmla="*/ 2847 w 2847"/>
                <a:gd name="T54" fmla="*/ 2678 h 26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47" h="2678">
                  <a:moveTo>
                    <a:pt x="6" y="0"/>
                  </a:moveTo>
                  <a:lnTo>
                    <a:pt x="369" y="96"/>
                  </a:lnTo>
                  <a:lnTo>
                    <a:pt x="594" y="227"/>
                  </a:lnTo>
                  <a:lnTo>
                    <a:pt x="880" y="170"/>
                  </a:lnTo>
                  <a:lnTo>
                    <a:pt x="1145" y="367"/>
                  </a:lnTo>
                  <a:lnTo>
                    <a:pt x="1279" y="447"/>
                  </a:lnTo>
                  <a:lnTo>
                    <a:pt x="1469" y="389"/>
                  </a:lnTo>
                  <a:lnTo>
                    <a:pt x="1589" y="196"/>
                  </a:lnTo>
                  <a:lnTo>
                    <a:pt x="1754" y="89"/>
                  </a:lnTo>
                  <a:lnTo>
                    <a:pt x="1973" y="389"/>
                  </a:lnTo>
                  <a:lnTo>
                    <a:pt x="2139" y="359"/>
                  </a:lnTo>
                  <a:lnTo>
                    <a:pt x="2323" y="254"/>
                  </a:lnTo>
                  <a:lnTo>
                    <a:pt x="2553" y="286"/>
                  </a:lnTo>
                  <a:lnTo>
                    <a:pt x="2757" y="177"/>
                  </a:lnTo>
                  <a:lnTo>
                    <a:pt x="2847" y="454"/>
                  </a:lnTo>
                  <a:lnTo>
                    <a:pt x="2840" y="2676"/>
                  </a:lnTo>
                  <a:lnTo>
                    <a:pt x="0" y="2678"/>
                  </a:lnTo>
                </a:path>
              </a:pathLst>
            </a:custGeom>
            <a:solidFill>
              <a:srgbClr val="028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" name="Freeform 4"/>
            <p:cNvSpPr>
              <a:spLocks/>
            </p:cNvSpPr>
            <p:nvPr/>
          </p:nvSpPr>
          <p:spPr bwMode="auto">
            <a:xfrm>
              <a:off x="3752850" y="2000250"/>
              <a:ext cx="3910013" cy="3521075"/>
            </a:xfrm>
            <a:custGeom>
              <a:avLst/>
              <a:gdLst>
                <a:gd name="T0" fmla="*/ 0 w 2863"/>
                <a:gd name="T1" fmla="*/ 0 h 2618"/>
                <a:gd name="T2" fmla="*/ 2147483647 w 2863"/>
                <a:gd name="T3" fmla="*/ 2147483647 h 2618"/>
                <a:gd name="T4" fmla="*/ 2147483647 w 2863"/>
                <a:gd name="T5" fmla="*/ 2147483647 h 2618"/>
                <a:gd name="T6" fmla="*/ 2147483647 w 2863"/>
                <a:gd name="T7" fmla="*/ 2147483647 h 2618"/>
                <a:gd name="T8" fmla="*/ 2147483647 w 2863"/>
                <a:gd name="T9" fmla="*/ 2147483647 h 2618"/>
                <a:gd name="T10" fmla="*/ 2147483647 w 2863"/>
                <a:gd name="T11" fmla="*/ 2147483647 h 2618"/>
                <a:gd name="T12" fmla="*/ 2147483647 w 2863"/>
                <a:gd name="T13" fmla="*/ 2147483647 h 2618"/>
                <a:gd name="T14" fmla="*/ 2147483647 w 2863"/>
                <a:gd name="T15" fmla="*/ 2147483647 h 2618"/>
                <a:gd name="T16" fmla="*/ 2147483647 w 2863"/>
                <a:gd name="T17" fmla="*/ 2147483647 h 2618"/>
                <a:gd name="T18" fmla="*/ 2147483647 w 2863"/>
                <a:gd name="T19" fmla="*/ 2147483647 h 2618"/>
                <a:gd name="T20" fmla="*/ 2147483647 w 2863"/>
                <a:gd name="T21" fmla="*/ 2147483647 h 2618"/>
                <a:gd name="T22" fmla="*/ 2147483647 w 2863"/>
                <a:gd name="T23" fmla="*/ 2147483647 h 2618"/>
                <a:gd name="T24" fmla="*/ 2147483647 w 2863"/>
                <a:gd name="T25" fmla="*/ 2147483647 h 2618"/>
                <a:gd name="T26" fmla="*/ 2147483647 w 2863"/>
                <a:gd name="T27" fmla="*/ 2147483647 h 2618"/>
                <a:gd name="T28" fmla="*/ 2147483647 w 2863"/>
                <a:gd name="T29" fmla="*/ 2147483647 h 2618"/>
                <a:gd name="T30" fmla="*/ 2147483647 w 2863"/>
                <a:gd name="T31" fmla="*/ 2147483647 h 2618"/>
                <a:gd name="T32" fmla="*/ 0 w 2863"/>
                <a:gd name="T33" fmla="*/ 2147483647 h 2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63"/>
                <a:gd name="T52" fmla="*/ 0 h 2618"/>
                <a:gd name="T53" fmla="*/ 2863 w 2863"/>
                <a:gd name="T54" fmla="*/ 2618 h 2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63" h="2618">
                  <a:moveTo>
                    <a:pt x="0" y="0"/>
                  </a:moveTo>
                  <a:lnTo>
                    <a:pt x="255" y="187"/>
                  </a:lnTo>
                  <a:lnTo>
                    <a:pt x="335" y="179"/>
                  </a:lnTo>
                  <a:lnTo>
                    <a:pt x="543" y="323"/>
                  </a:lnTo>
                  <a:lnTo>
                    <a:pt x="719" y="315"/>
                  </a:lnTo>
                  <a:lnTo>
                    <a:pt x="887" y="363"/>
                  </a:lnTo>
                  <a:lnTo>
                    <a:pt x="1015" y="483"/>
                  </a:lnTo>
                  <a:lnTo>
                    <a:pt x="1255" y="723"/>
                  </a:lnTo>
                  <a:lnTo>
                    <a:pt x="1511" y="1259"/>
                  </a:lnTo>
                  <a:lnTo>
                    <a:pt x="1720" y="1217"/>
                  </a:lnTo>
                  <a:lnTo>
                    <a:pt x="1891" y="1447"/>
                  </a:lnTo>
                  <a:lnTo>
                    <a:pt x="2167" y="1611"/>
                  </a:lnTo>
                  <a:lnTo>
                    <a:pt x="2487" y="1363"/>
                  </a:lnTo>
                  <a:lnTo>
                    <a:pt x="2735" y="1571"/>
                  </a:lnTo>
                  <a:lnTo>
                    <a:pt x="2863" y="1467"/>
                  </a:lnTo>
                  <a:lnTo>
                    <a:pt x="2841" y="2617"/>
                  </a:lnTo>
                  <a:lnTo>
                    <a:pt x="0" y="2618"/>
                  </a:lnTo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1814513" y="2001838"/>
              <a:ext cx="1949450" cy="3527425"/>
            </a:xfrm>
            <a:custGeom>
              <a:avLst/>
              <a:gdLst>
                <a:gd name="T0" fmla="*/ 2147483647 w 1421"/>
                <a:gd name="T1" fmla="*/ 2147483647 h 2673"/>
                <a:gd name="T2" fmla="*/ 2147483647 w 1421"/>
                <a:gd name="T3" fmla="*/ 2147483647 h 2673"/>
                <a:gd name="T4" fmla="*/ 2147483647 w 1421"/>
                <a:gd name="T5" fmla="*/ 2147483647 h 2673"/>
                <a:gd name="T6" fmla="*/ 2147483647 w 1421"/>
                <a:gd name="T7" fmla="*/ 2147483647 h 2673"/>
                <a:gd name="T8" fmla="*/ 2147483647 w 1421"/>
                <a:gd name="T9" fmla="*/ 2147483647 h 2673"/>
                <a:gd name="T10" fmla="*/ 2147483647 w 1421"/>
                <a:gd name="T11" fmla="*/ 2147483647 h 2673"/>
                <a:gd name="T12" fmla="*/ 2147483647 w 1421"/>
                <a:gd name="T13" fmla="*/ 2147483647 h 2673"/>
                <a:gd name="T14" fmla="*/ 2147483647 w 1421"/>
                <a:gd name="T15" fmla="*/ 2147483647 h 2673"/>
                <a:gd name="T16" fmla="*/ 2147483647 w 1421"/>
                <a:gd name="T17" fmla="*/ 0 h 2673"/>
                <a:gd name="T18" fmla="*/ 2147483647 w 1421"/>
                <a:gd name="T19" fmla="*/ 2147483647 h 2673"/>
                <a:gd name="T20" fmla="*/ 0 w 1421"/>
                <a:gd name="T21" fmla="*/ 2147483647 h 2673"/>
                <a:gd name="T22" fmla="*/ 0 w 1421"/>
                <a:gd name="T23" fmla="*/ 2147483647 h 26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1"/>
                <a:gd name="T37" fmla="*/ 0 h 2673"/>
                <a:gd name="T38" fmla="*/ 1421 w 1421"/>
                <a:gd name="T39" fmla="*/ 2673 h 26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1" h="2673">
                  <a:moveTo>
                    <a:pt x="2" y="161"/>
                  </a:moveTo>
                  <a:lnTo>
                    <a:pt x="184" y="83"/>
                  </a:lnTo>
                  <a:lnTo>
                    <a:pt x="418" y="178"/>
                  </a:lnTo>
                  <a:lnTo>
                    <a:pt x="614" y="115"/>
                  </a:lnTo>
                  <a:lnTo>
                    <a:pt x="778" y="358"/>
                  </a:lnTo>
                  <a:lnTo>
                    <a:pt x="905" y="139"/>
                  </a:lnTo>
                  <a:lnTo>
                    <a:pt x="1177" y="95"/>
                  </a:lnTo>
                  <a:lnTo>
                    <a:pt x="1208" y="329"/>
                  </a:lnTo>
                  <a:lnTo>
                    <a:pt x="1418" y="0"/>
                  </a:lnTo>
                  <a:lnTo>
                    <a:pt x="1421" y="2673"/>
                  </a:lnTo>
                  <a:lnTo>
                    <a:pt x="0" y="2671"/>
                  </a:lnTo>
                  <a:lnTo>
                    <a:pt x="0" y="15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 rot="-5400000">
              <a:off x="759618" y="2123282"/>
              <a:ext cx="15033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>
                  <a:latin typeface="Calibri" pitchFamily="34" charset="0"/>
                </a:rPr>
                <a:t>Energia költség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1822450" y="4175125"/>
              <a:ext cx="1946275" cy="1344613"/>
            </a:xfrm>
            <a:custGeom>
              <a:avLst/>
              <a:gdLst>
                <a:gd name="T0" fmla="*/ 2147483647 w 1418"/>
                <a:gd name="T1" fmla="*/ 2147483647 h 1000"/>
                <a:gd name="T2" fmla="*/ 2147483647 w 1418"/>
                <a:gd name="T3" fmla="*/ 2147483647 h 1000"/>
                <a:gd name="T4" fmla="*/ 2147483647 w 1418"/>
                <a:gd name="T5" fmla="*/ 2147483647 h 1000"/>
                <a:gd name="T6" fmla="*/ 2147483647 w 1418"/>
                <a:gd name="T7" fmla="*/ 2147483647 h 1000"/>
                <a:gd name="T8" fmla="*/ 2147483647 w 1418"/>
                <a:gd name="T9" fmla="*/ 2147483647 h 1000"/>
                <a:gd name="T10" fmla="*/ 2147483647 w 1418"/>
                <a:gd name="T11" fmla="*/ 2147483647 h 1000"/>
                <a:gd name="T12" fmla="*/ 2147483647 w 1418"/>
                <a:gd name="T13" fmla="*/ 0 h 1000"/>
                <a:gd name="T14" fmla="*/ 2147483647 w 1418"/>
                <a:gd name="T15" fmla="*/ 2147483647 h 1000"/>
                <a:gd name="T16" fmla="*/ 2147483647 w 1418"/>
                <a:gd name="T17" fmla="*/ 2147483647 h 1000"/>
                <a:gd name="T18" fmla="*/ 0 w 1418"/>
                <a:gd name="T19" fmla="*/ 2147483647 h 1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18"/>
                <a:gd name="T31" fmla="*/ 0 h 1000"/>
                <a:gd name="T32" fmla="*/ 1418 w 1418"/>
                <a:gd name="T33" fmla="*/ 1000 h 1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18" h="1000">
                  <a:moveTo>
                    <a:pt x="177" y="279"/>
                  </a:moveTo>
                  <a:lnTo>
                    <a:pt x="382" y="291"/>
                  </a:lnTo>
                  <a:lnTo>
                    <a:pt x="569" y="234"/>
                  </a:lnTo>
                  <a:lnTo>
                    <a:pt x="791" y="317"/>
                  </a:lnTo>
                  <a:lnTo>
                    <a:pt x="968" y="155"/>
                  </a:lnTo>
                  <a:lnTo>
                    <a:pt x="1180" y="63"/>
                  </a:lnTo>
                  <a:lnTo>
                    <a:pt x="1418" y="0"/>
                  </a:lnTo>
                  <a:lnTo>
                    <a:pt x="1418" y="1000"/>
                  </a:lnTo>
                  <a:lnTo>
                    <a:pt x="18" y="1000"/>
                  </a:lnTo>
                  <a:lnTo>
                    <a:pt x="0" y="36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1933575" y="1662113"/>
              <a:ext cx="2130425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>
                  <a:solidFill>
                    <a:schemeClr val="tx1"/>
                  </a:solidFill>
                  <a:latin typeface="Calibri" pitchFamily="34" charset="0"/>
                </a:rPr>
                <a:t>Jelenlegi energia költségek</a:t>
              </a:r>
              <a:endParaRPr lang="en-US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2101850" y="4682970"/>
              <a:ext cx="170338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>
                  <a:latin typeface="Calibri" pitchFamily="34" charset="0"/>
                </a:rPr>
                <a:t>Elméleti energia szükséglet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3741738" y="4175125"/>
              <a:ext cx="3921125" cy="1336675"/>
            </a:xfrm>
            <a:custGeom>
              <a:avLst/>
              <a:gdLst>
                <a:gd name="T0" fmla="*/ 2147483647 w 2855"/>
                <a:gd name="T1" fmla="*/ 0 h 1057"/>
                <a:gd name="T2" fmla="*/ 2147483647 w 2855"/>
                <a:gd name="T3" fmla="*/ 2147483647 h 1057"/>
                <a:gd name="T4" fmla="*/ 2147483647 w 2855"/>
                <a:gd name="T5" fmla="*/ 2147483647 h 1057"/>
                <a:gd name="T6" fmla="*/ 2147483647 w 2855"/>
                <a:gd name="T7" fmla="*/ 2147483647 h 1057"/>
                <a:gd name="T8" fmla="*/ 2147483647 w 2855"/>
                <a:gd name="T9" fmla="*/ 2147483647 h 1057"/>
                <a:gd name="T10" fmla="*/ 2147483647 w 2855"/>
                <a:gd name="T11" fmla="*/ 2147483647 h 1057"/>
                <a:gd name="T12" fmla="*/ 2147483647 w 2855"/>
                <a:gd name="T13" fmla="*/ 2147483647 h 1057"/>
                <a:gd name="T14" fmla="*/ 2147483647 w 2855"/>
                <a:gd name="T15" fmla="*/ 2147483647 h 1057"/>
                <a:gd name="T16" fmla="*/ 2147483647 w 2855"/>
                <a:gd name="T17" fmla="*/ 2147483647 h 1057"/>
                <a:gd name="T18" fmla="*/ 2147483647 w 2855"/>
                <a:gd name="T19" fmla="*/ 2147483647 h 1057"/>
                <a:gd name="T20" fmla="*/ 2147483647 w 2855"/>
                <a:gd name="T21" fmla="*/ 2147483647 h 1057"/>
                <a:gd name="T22" fmla="*/ 2147483647 w 2855"/>
                <a:gd name="T23" fmla="*/ 2147483647 h 1057"/>
                <a:gd name="T24" fmla="*/ 2147483647 w 2855"/>
                <a:gd name="T25" fmla="*/ 2147483647 h 1057"/>
                <a:gd name="T26" fmla="*/ 2147483647 w 2855"/>
                <a:gd name="T27" fmla="*/ 2147483647 h 1057"/>
                <a:gd name="T28" fmla="*/ 2147483647 w 2855"/>
                <a:gd name="T29" fmla="*/ 2147483647 h 1057"/>
                <a:gd name="T30" fmla="*/ 2147483647 w 2855"/>
                <a:gd name="T31" fmla="*/ 2147483647 h 1057"/>
                <a:gd name="T32" fmla="*/ 2147483647 w 2855"/>
                <a:gd name="T33" fmla="*/ 2147483647 h 1057"/>
                <a:gd name="T34" fmla="*/ 0 w 2855"/>
                <a:gd name="T35" fmla="*/ 2147483647 h 10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55"/>
                <a:gd name="T55" fmla="*/ 0 h 1057"/>
                <a:gd name="T56" fmla="*/ 2855 w 2855"/>
                <a:gd name="T57" fmla="*/ 1057 h 10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55" h="1057">
                  <a:moveTo>
                    <a:pt x="7" y="0"/>
                  </a:moveTo>
                  <a:lnTo>
                    <a:pt x="140" y="164"/>
                  </a:lnTo>
                  <a:lnTo>
                    <a:pt x="310" y="158"/>
                  </a:lnTo>
                  <a:lnTo>
                    <a:pt x="417" y="388"/>
                  </a:lnTo>
                  <a:lnTo>
                    <a:pt x="614" y="392"/>
                  </a:lnTo>
                  <a:lnTo>
                    <a:pt x="811" y="475"/>
                  </a:lnTo>
                  <a:lnTo>
                    <a:pt x="1038" y="563"/>
                  </a:lnTo>
                  <a:lnTo>
                    <a:pt x="1266" y="449"/>
                  </a:lnTo>
                  <a:lnTo>
                    <a:pt x="1500" y="551"/>
                  </a:lnTo>
                  <a:lnTo>
                    <a:pt x="1722" y="430"/>
                  </a:lnTo>
                  <a:lnTo>
                    <a:pt x="1975" y="449"/>
                  </a:lnTo>
                  <a:lnTo>
                    <a:pt x="2197" y="443"/>
                  </a:lnTo>
                  <a:lnTo>
                    <a:pt x="2355" y="386"/>
                  </a:lnTo>
                  <a:lnTo>
                    <a:pt x="2513" y="190"/>
                  </a:lnTo>
                  <a:lnTo>
                    <a:pt x="2665" y="367"/>
                  </a:lnTo>
                  <a:lnTo>
                    <a:pt x="2855" y="253"/>
                  </a:lnTo>
                  <a:lnTo>
                    <a:pt x="2854" y="1057"/>
                  </a:lnTo>
                  <a:lnTo>
                    <a:pt x="0" y="1057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1816100" y="1885950"/>
              <a:ext cx="5846763" cy="3638550"/>
            </a:xfrm>
            <a:custGeom>
              <a:avLst/>
              <a:gdLst>
                <a:gd name="T0" fmla="*/ 0 w 3544"/>
                <a:gd name="T1" fmla="*/ 0 h 2393"/>
                <a:gd name="T2" fmla="*/ 0 w 3544"/>
                <a:gd name="T3" fmla="*/ 2147483647 h 2393"/>
                <a:gd name="T4" fmla="*/ 2147483647 w 3544"/>
                <a:gd name="T5" fmla="*/ 2147483647 h 2393"/>
                <a:gd name="T6" fmla="*/ 0 60000 65536"/>
                <a:gd name="T7" fmla="*/ 0 60000 65536"/>
                <a:gd name="T8" fmla="*/ 0 60000 65536"/>
                <a:gd name="T9" fmla="*/ 0 w 3544"/>
                <a:gd name="T10" fmla="*/ 0 h 2393"/>
                <a:gd name="T11" fmla="*/ 3544 w 3544"/>
                <a:gd name="T12" fmla="*/ 2393 h 23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4" h="2393">
                  <a:moveTo>
                    <a:pt x="0" y="0"/>
                  </a:moveTo>
                  <a:lnTo>
                    <a:pt x="0" y="2393"/>
                  </a:lnTo>
                  <a:lnTo>
                    <a:pt x="3544" y="2393"/>
                  </a:lnTo>
                </a:path>
              </a:pathLst>
            </a:custGeom>
            <a:noFill/>
            <a:ln w="508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5778499" y="2667956"/>
              <a:ext cx="1884364" cy="79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 dirty="0">
                  <a:solidFill>
                    <a:schemeClr val="bg1"/>
                  </a:solidFill>
                  <a:latin typeface="Calibri" pitchFamily="34" charset="0"/>
                </a:rPr>
                <a:t>ISO 50 001 rendszerrel nyert haszon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1981200" y="2946400"/>
              <a:ext cx="16002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>
                  <a:solidFill>
                    <a:schemeClr val="bg1"/>
                  </a:solidFill>
                  <a:latin typeface="Calibri" pitchFamily="34" charset="0"/>
                </a:rPr>
                <a:t>Elvesztegetett energia költség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6732588" y="4194175"/>
              <a:ext cx="0" cy="531813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2786063" y="3402013"/>
              <a:ext cx="0" cy="1160462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6731000" y="3570288"/>
              <a:ext cx="0" cy="574675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6710363" y="2493963"/>
              <a:ext cx="0" cy="623887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>
              <a:off x="2787650" y="2352675"/>
              <a:ext cx="0" cy="611188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3759200" y="2006600"/>
              <a:ext cx="38100" cy="3559175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461000" y="2603500"/>
              <a:ext cx="9525" cy="29210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4268788" y="4019950"/>
              <a:ext cx="2435226" cy="62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>
                  <a:solidFill>
                    <a:schemeClr val="bg1"/>
                  </a:solidFill>
                  <a:latin typeface="Calibri" pitchFamily="34" charset="0"/>
                </a:rPr>
                <a:t>Megtakarítható energiaköltség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1756453" y="5688608"/>
              <a:ext cx="1787525" cy="79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 dirty="0">
                  <a:solidFill>
                    <a:schemeClr val="tx1"/>
                  </a:solidFill>
                  <a:latin typeface="Calibri" pitchFamily="34" charset="0"/>
                </a:rPr>
                <a:t>Helyszíni Felmérés ISO 50 001 rendszer bevezetés</a:t>
              </a:r>
              <a:endParaRPr lang="en-GB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4043769" y="5680462"/>
              <a:ext cx="1358900" cy="79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>
                <a:spcBef>
                  <a:spcPct val="50000"/>
                </a:spcBef>
              </a:pPr>
              <a:r>
                <a:rPr lang="hu-HU" dirty="0">
                  <a:solidFill>
                    <a:schemeClr val="tx1"/>
                  </a:solidFill>
                  <a:latin typeface="Calibri" pitchFamily="34" charset="0"/>
                </a:rPr>
                <a:t>Támogatás ISO 50 001 használata</a:t>
              </a:r>
              <a:endParaRPr lang="en-GB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5559425" y="5645150"/>
              <a:ext cx="1536700" cy="62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>
                  <a:solidFill>
                    <a:schemeClr val="tx1"/>
                  </a:solidFill>
                  <a:latin typeface="Calibri" pitchFamily="34" charset="0"/>
                </a:rPr>
                <a:t>Projekt Megvalósítás</a:t>
              </a: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6" name="Text Box 26"/>
            <p:cNvSpPr txBox="1">
              <a:spLocks noChangeArrowheads="1"/>
            </p:cNvSpPr>
            <p:nvPr/>
          </p:nvSpPr>
          <p:spPr bwMode="auto">
            <a:xfrm>
              <a:off x="7713662" y="1919288"/>
              <a:ext cx="2509246" cy="129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000" tIns="46800" rIns="0" bIns="46800"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 sz="1200" b="0" dirty="0">
                  <a:solidFill>
                    <a:schemeClr val="tx1"/>
                  </a:solidFill>
                  <a:latin typeface="+mn-lt"/>
                </a:rPr>
                <a:t>Energetikai Információs Rendszer bevezetését követően jellemzően azonosításra kerülnek a 0 vagy alacsony erőforrás és/vagy beruházási költségű projektek, melyek  azonnal  el lehet végezni</a:t>
              </a:r>
              <a:r>
                <a:rPr lang="en-GB" sz="1200" b="0" dirty="0">
                  <a:solidFill>
                    <a:schemeClr val="tx1"/>
                  </a:solidFill>
                  <a:latin typeface="+mn-lt"/>
                </a:rPr>
                <a:t>.</a:t>
              </a:r>
              <a:r>
                <a:rPr lang="hu-HU" sz="1200" b="0" dirty="0">
                  <a:solidFill>
                    <a:schemeClr val="tx1"/>
                  </a:solidFill>
                  <a:latin typeface="+mn-lt"/>
                </a:rPr>
                <a:t>  </a:t>
              </a:r>
              <a:endParaRPr lang="en-GB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721100" y="1990725"/>
              <a:ext cx="107950" cy="107950"/>
            </a:xfrm>
            <a:prstGeom prst="ellipse">
              <a:avLst/>
            </a:prstGeom>
            <a:solidFill>
              <a:srgbClr val="FFFF00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u-HU">
                <a:latin typeface="Calibri" pitchFamily="34" charset="0"/>
              </a:endParaRPr>
            </a:p>
          </p:txBody>
        </p:sp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4470400" y="2371725"/>
              <a:ext cx="107950" cy="107950"/>
            </a:xfrm>
            <a:prstGeom prst="ellipse">
              <a:avLst/>
            </a:prstGeom>
            <a:solidFill>
              <a:srgbClr val="FFFF00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u-HU">
                <a:latin typeface="Calibri" pitchFamily="34" charset="0"/>
              </a:endParaRPr>
            </a:p>
          </p:txBody>
        </p:sp>
        <p:sp>
          <p:nvSpPr>
            <p:cNvPr id="79" name="Oval 29"/>
            <p:cNvSpPr>
              <a:spLocks noChangeArrowheads="1"/>
            </p:cNvSpPr>
            <p:nvPr/>
          </p:nvSpPr>
          <p:spPr bwMode="auto">
            <a:xfrm>
              <a:off x="4064000" y="2193925"/>
              <a:ext cx="107950" cy="107950"/>
            </a:xfrm>
            <a:prstGeom prst="ellipse">
              <a:avLst/>
            </a:prstGeom>
            <a:solidFill>
              <a:srgbClr val="FFFF00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u-HU">
                <a:latin typeface="Calibri" pitchFamily="34" charset="0"/>
              </a:endParaRPr>
            </a:p>
          </p:txBody>
        </p:sp>
        <p:sp>
          <p:nvSpPr>
            <p:cNvPr id="80" name="Line 30"/>
            <p:cNvSpPr>
              <a:spLocks noChangeShapeType="1"/>
            </p:cNvSpPr>
            <p:nvPr/>
          </p:nvSpPr>
          <p:spPr bwMode="auto">
            <a:xfrm>
              <a:off x="3771899" y="1719263"/>
              <a:ext cx="4013200" cy="127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81" name="Line 31"/>
            <p:cNvSpPr>
              <a:spLocks noChangeShapeType="1"/>
            </p:cNvSpPr>
            <p:nvPr/>
          </p:nvSpPr>
          <p:spPr bwMode="auto">
            <a:xfrm>
              <a:off x="3759200" y="1706563"/>
              <a:ext cx="12700" cy="287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82" name="Line 32"/>
            <p:cNvSpPr>
              <a:spLocks noChangeShapeType="1"/>
            </p:cNvSpPr>
            <p:nvPr/>
          </p:nvSpPr>
          <p:spPr bwMode="auto">
            <a:xfrm>
              <a:off x="4102100" y="1731963"/>
              <a:ext cx="12700" cy="452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83" name="Line 33"/>
            <p:cNvSpPr>
              <a:spLocks noChangeShapeType="1"/>
            </p:cNvSpPr>
            <p:nvPr/>
          </p:nvSpPr>
          <p:spPr bwMode="auto">
            <a:xfrm>
              <a:off x="4508500" y="1719263"/>
              <a:ext cx="0" cy="6175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84" name="Line 34"/>
            <p:cNvSpPr>
              <a:spLocks noChangeShapeType="1"/>
            </p:cNvSpPr>
            <p:nvPr/>
          </p:nvSpPr>
          <p:spPr bwMode="auto">
            <a:xfrm>
              <a:off x="3378200" y="58039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85" name="Line 35"/>
            <p:cNvSpPr>
              <a:spLocks noChangeShapeType="1"/>
            </p:cNvSpPr>
            <p:nvPr/>
          </p:nvSpPr>
          <p:spPr bwMode="auto">
            <a:xfrm>
              <a:off x="3771900" y="5664200"/>
              <a:ext cx="0" cy="25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86" name="Line 36"/>
            <p:cNvSpPr>
              <a:spLocks noChangeShapeType="1"/>
            </p:cNvSpPr>
            <p:nvPr/>
          </p:nvSpPr>
          <p:spPr bwMode="auto">
            <a:xfrm>
              <a:off x="5054600" y="58166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87" name="Line 37"/>
            <p:cNvSpPr>
              <a:spLocks noChangeShapeType="1"/>
            </p:cNvSpPr>
            <p:nvPr/>
          </p:nvSpPr>
          <p:spPr bwMode="auto">
            <a:xfrm>
              <a:off x="5448300" y="5676900"/>
              <a:ext cx="0" cy="25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88" name="Line 38"/>
            <p:cNvSpPr>
              <a:spLocks noChangeShapeType="1"/>
            </p:cNvSpPr>
            <p:nvPr/>
          </p:nvSpPr>
          <p:spPr bwMode="auto">
            <a:xfrm>
              <a:off x="7048500" y="5816600"/>
              <a:ext cx="614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89" name="Line 39"/>
            <p:cNvSpPr>
              <a:spLocks noChangeShapeType="1"/>
            </p:cNvSpPr>
            <p:nvPr/>
          </p:nvSpPr>
          <p:spPr bwMode="auto">
            <a:xfrm flipH="1">
              <a:off x="6049963" y="3643313"/>
              <a:ext cx="1735137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90" name="Oval 40"/>
            <p:cNvSpPr>
              <a:spLocks noChangeArrowheads="1"/>
            </p:cNvSpPr>
            <p:nvPr/>
          </p:nvSpPr>
          <p:spPr bwMode="auto">
            <a:xfrm>
              <a:off x="6019800" y="3603625"/>
              <a:ext cx="107950" cy="107950"/>
            </a:xfrm>
            <a:prstGeom prst="ellipse">
              <a:avLst/>
            </a:prstGeom>
            <a:solidFill>
              <a:srgbClr val="FFFF00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u-HU">
                <a:latin typeface="Calibri" pitchFamily="34" charset="0"/>
              </a:endParaRPr>
            </a:p>
          </p:txBody>
        </p:sp>
        <p:sp>
          <p:nvSpPr>
            <p:cNvPr id="91" name="Line 41"/>
            <p:cNvSpPr>
              <a:spLocks noChangeShapeType="1"/>
            </p:cNvSpPr>
            <p:nvPr/>
          </p:nvSpPr>
          <p:spPr bwMode="auto">
            <a:xfrm flipH="1">
              <a:off x="5448300" y="2984499"/>
              <a:ext cx="12700" cy="6852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hu-HU"/>
            </a:p>
          </p:txBody>
        </p:sp>
        <p:sp>
          <p:nvSpPr>
            <p:cNvPr id="92" name="Oval 42"/>
            <p:cNvSpPr>
              <a:spLocks noChangeArrowheads="1"/>
            </p:cNvSpPr>
            <p:nvPr/>
          </p:nvSpPr>
          <p:spPr bwMode="auto">
            <a:xfrm>
              <a:off x="5410200" y="2917825"/>
              <a:ext cx="107950" cy="107950"/>
            </a:xfrm>
            <a:prstGeom prst="ellipse">
              <a:avLst/>
            </a:prstGeom>
            <a:solidFill>
              <a:srgbClr val="FFFF00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u-HU">
                <a:latin typeface="Calibri" pitchFamily="34" charset="0"/>
              </a:endParaRPr>
            </a:p>
          </p:txBody>
        </p:sp>
        <p:sp>
          <p:nvSpPr>
            <p:cNvPr id="93" name="Text Box 43"/>
            <p:cNvSpPr txBox="1">
              <a:spLocks noChangeArrowheads="1"/>
            </p:cNvSpPr>
            <p:nvPr/>
          </p:nvSpPr>
          <p:spPr bwMode="auto">
            <a:xfrm>
              <a:off x="7743824" y="3484563"/>
              <a:ext cx="2265449" cy="410530"/>
            </a:xfrm>
            <a:prstGeom prst="rect">
              <a:avLst/>
            </a:prstGeom>
            <a:solidFill>
              <a:srgbClr val="028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 sz="1600">
                  <a:solidFill>
                    <a:schemeClr val="bg1"/>
                  </a:solidFill>
                  <a:latin typeface="Calibri" pitchFamily="34" charset="0"/>
                </a:rPr>
                <a:t>Jövőbeli </a:t>
              </a:r>
              <a:r>
                <a:rPr lang="en-GB" sz="1600">
                  <a:solidFill>
                    <a:schemeClr val="bg1"/>
                  </a:solidFill>
                  <a:latin typeface="Calibri" pitchFamily="34" charset="0"/>
                </a:rPr>
                <a:t>Proje</a:t>
              </a:r>
              <a:r>
                <a:rPr lang="hu-HU" sz="1600">
                  <a:solidFill>
                    <a:schemeClr val="bg1"/>
                  </a:solidFill>
                  <a:latin typeface="Calibri" pitchFamily="34" charset="0"/>
                </a:rPr>
                <a:t>ktek</a:t>
              </a:r>
              <a:endParaRPr lang="en-GB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94" name="Text Box 44"/>
            <p:cNvSpPr txBox="1">
              <a:spLocks noChangeArrowheads="1"/>
            </p:cNvSpPr>
            <p:nvPr/>
          </p:nvSpPr>
          <p:spPr bwMode="auto">
            <a:xfrm>
              <a:off x="7743824" y="3824288"/>
              <a:ext cx="2346248" cy="129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000" tIns="46800" rIns="0" bIns="46800"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hu-HU" sz="1200" b="0" dirty="0">
                  <a:solidFill>
                    <a:schemeClr val="tx1"/>
                  </a:solidFill>
                  <a:latin typeface="+mn-lt"/>
                </a:rPr>
                <a:t>Az energia megtakarító projektek azonosítása és az Energia Terv elkészítése után a projektek bevezetésre kerülnek az előre meghatározott ütemterv szerint</a:t>
              </a:r>
              <a:endParaRPr lang="en-GB" sz="12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5" name="Text Box 43"/>
          <p:cNvSpPr txBox="1">
            <a:spLocks noChangeArrowheads="1"/>
          </p:cNvSpPr>
          <p:nvPr/>
        </p:nvSpPr>
        <p:spPr bwMode="auto">
          <a:xfrm>
            <a:off x="6762807" y="1522801"/>
            <a:ext cx="1671637" cy="328613"/>
          </a:xfrm>
          <a:prstGeom prst="rect">
            <a:avLst/>
          </a:prstGeom>
          <a:solidFill>
            <a:srgbClr val="0282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1600" dirty="0">
                <a:solidFill>
                  <a:schemeClr val="bg1"/>
                </a:solidFill>
                <a:latin typeface="Calibri" pitchFamily="34" charset="0"/>
              </a:rPr>
              <a:t>Gyors megtérülés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dirty="0"/>
            </a:br>
            <a:r>
              <a:rPr lang="hu-HU" dirty="0">
                <a:solidFill>
                  <a:srgbClr val="028208"/>
                </a:solidFill>
              </a:rPr>
              <a:t>Projekt Folyamat</a:t>
            </a:r>
            <a:endParaRPr lang="en-GB" dirty="0">
              <a:solidFill>
                <a:srgbClr val="028208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92263"/>
            <a:ext cx="7451725" cy="4608512"/>
          </a:xfrm>
        </p:spPr>
        <p:txBody>
          <a:bodyPr/>
          <a:lstStyle/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lvl="1" eaLnBrk="1" hangingPunct="1">
              <a:buClr>
                <a:srgbClr val="084C07"/>
              </a:buClr>
            </a:pPr>
            <a:endParaRPr lang="hu-HU" dirty="0"/>
          </a:p>
          <a:p>
            <a:pPr lvl="1" eaLnBrk="1" hangingPunct="1">
              <a:buClr>
                <a:srgbClr val="084C07"/>
              </a:buClr>
              <a:buFont typeface="Wingdings" pitchFamily="2" charset="2"/>
              <a:buNone/>
            </a:pPr>
            <a:endParaRPr lang="hu-HU" dirty="0"/>
          </a:p>
          <a:p>
            <a:pPr eaLnBrk="1" hangingPunct="1"/>
            <a:endParaRPr lang="en-GB" dirty="0"/>
          </a:p>
        </p:txBody>
      </p:sp>
      <p:grpSp>
        <p:nvGrpSpPr>
          <p:cNvPr id="28680" name="Csoportba foglalás 1"/>
          <p:cNvGrpSpPr>
            <a:grpSpLocks/>
          </p:cNvGrpSpPr>
          <p:nvPr/>
        </p:nvGrpSpPr>
        <p:grpSpPr bwMode="auto">
          <a:xfrm>
            <a:off x="1787525" y="2925763"/>
            <a:ext cx="6838682" cy="3254375"/>
            <a:chOff x="1788206" y="2631950"/>
            <a:chExt cx="4914162" cy="3085812"/>
          </a:xfrm>
        </p:grpSpPr>
        <p:sp>
          <p:nvSpPr>
            <p:cNvPr id="28693" name="AutoShape 18"/>
            <p:cNvSpPr>
              <a:spLocks noChangeArrowheads="1"/>
            </p:cNvSpPr>
            <p:nvPr/>
          </p:nvSpPr>
          <p:spPr bwMode="auto">
            <a:xfrm>
              <a:off x="1788206" y="2631950"/>
              <a:ext cx="1286889" cy="308581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Üzleti kapcsolat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Titoktartás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Megállapodás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Elkötelezettség</a:t>
              </a:r>
              <a:endParaRPr lang="en-GB" sz="1200" b="0" dirty="0">
                <a:latin typeface="Arial" pitchFamily="34" charset="0"/>
              </a:endParaRPr>
            </a:p>
          </p:txBody>
        </p:sp>
        <p:sp>
          <p:nvSpPr>
            <p:cNvPr id="28694" name="AutoShape 19"/>
            <p:cNvSpPr>
              <a:spLocks noChangeArrowheads="1"/>
            </p:cNvSpPr>
            <p:nvPr/>
          </p:nvSpPr>
          <p:spPr bwMode="auto">
            <a:xfrm>
              <a:off x="4654693" y="2631950"/>
              <a:ext cx="2047675" cy="308581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Tervezés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Terepi készülékek telepítése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Adatgyűjtő rendszer telepítése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Kommunikációs rendszer telepítése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Interfész fejlesztés a meglévő felügyeleti rendszerekhez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Adatkezelés és tesztelés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Támogató</a:t>
              </a:r>
              <a:r>
                <a:rPr lang="en-GB" sz="1200" b="0" dirty="0">
                  <a:latin typeface="Arial" pitchFamily="34" charset="0"/>
                </a:rPr>
                <a:t> SW </a:t>
              </a:r>
              <a:r>
                <a:rPr lang="hu-HU" sz="1200" b="0" dirty="0">
                  <a:latin typeface="Arial" pitchFamily="34" charset="0"/>
                </a:rPr>
                <a:t>telepítés &amp; beállítás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Riport fejlesztés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Oktatás</a:t>
              </a:r>
              <a:endParaRPr lang="en-GB" sz="1200" b="0" dirty="0">
                <a:latin typeface="Arial" pitchFamily="34" charset="0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3075406" y="2631950"/>
              <a:ext cx="1579240" cy="308581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Helyszíni felmérés</a:t>
              </a:r>
              <a:r>
                <a:rPr lang="en-GB" sz="1200" b="0" dirty="0">
                  <a:latin typeface="Arial" pitchFamily="34" charset="0"/>
                </a:rPr>
                <a:t>:</a:t>
              </a: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Technológia </a:t>
              </a:r>
              <a:r>
                <a:rPr lang="en-GB" sz="1200" b="0" dirty="0">
                  <a:latin typeface="Arial" pitchFamily="34" charset="0"/>
                </a:rPr>
                <a:t>/ </a:t>
              </a:r>
              <a:r>
                <a:rPr lang="hu-HU" sz="1200" b="0" dirty="0">
                  <a:latin typeface="Arial" pitchFamily="34" charset="0"/>
                </a:rPr>
                <a:t>Energia</a:t>
              </a:r>
              <a:r>
                <a:rPr lang="en-GB" sz="1200" b="0" dirty="0">
                  <a:latin typeface="Arial" pitchFamily="34" charset="0"/>
                </a:rPr>
                <a:t> </a:t>
              </a: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en-GB" sz="1200" b="0" dirty="0">
                  <a:latin typeface="Arial" pitchFamily="34" charset="0"/>
                </a:rPr>
                <a:t> </a:t>
              </a:r>
              <a:r>
                <a:rPr lang="hu-HU" sz="1200" b="0" dirty="0">
                  <a:latin typeface="Arial" pitchFamily="34" charset="0"/>
                </a:rPr>
                <a:t>Adat</a:t>
              </a:r>
              <a:r>
                <a:rPr lang="en-GB" sz="1200" b="0" dirty="0">
                  <a:latin typeface="Arial" pitchFamily="34" charset="0"/>
                </a:rPr>
                <a:t> / </a:t>
              </a:r>
              <a:r>
                <a:rPr lang="hu-HU" sz="1200" b="0" dirty="0">
                  <a:latin typeface="Arial" pitchFamily="34" charset="0"/>
                </a:rPr>
                <a:t>Mérések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Folyamatok</a:t>
              </a:r>
              <a:r>
                <a:rPr lang="en-GB" sz="1200" b="0" dirty="0">
                  <a:latin typeface="Arial" pitchFamily="34" charset="0"/>
                </a:rPr>
                <a:t>/ </a:t>
              </a:r>
              <a:r>
                <a:rPr lang="hu-HU" sz="1200" b="0" dirty="0">
                  <a:latin typeface="Arial" pitchFamily="34" charset="0"/>
                </a:rPr>
                <a:t>Viselkedés</a:t>
              </a:r>
              <a:r>
                <a:rPr lang="en-GB" sz="1200" b="0" dirty="0">
                  <a:latin typeface="Arial" pitchFamily="34" charset="0"/>
                </a:rPr>
                <a:t> </a:t>
              </a: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Dokumentáció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Mérések meghatározása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Elsődleges értékelések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01600" indent="-101600" eaLnBrk="0">
                <a:buFontTx/>
                <a:buChar char="•"/>
                <a:defRPr/>
              </a:pPr>
              <a:endParaRPr lang="en-US" sz="1000" dirty="0">
                <a:latin typeface="Arial" pitchFamily="34" charset="0"/>
              </a:endParaRPr>
            </a:p>
            <a:p>
              <a:pPr marL="101600" indent="-101600" eaLnBrk="0">
                <a:buFontTx/>
                <a:buChar char="•"/>
                <a:defRPr/>
              </a:pPr>
              <a:endParaRPr lang="en-US" sz="1000" dirty="0">
                <a:latin typeface="Arial" pitchFamily="34" charset="0"/>
              </a:endParaRPr>
            </a:p>
            <a:p>
              <a:pPr marL="101600" indent="-101600" eaLnBrk="0">
                <a:buFontTx/>
                <a:buChar char="•"/>
                <a:defRPr/>
              </a:pPr>
              <a:endParaRPr lang="en-GB" sz="1000" dirty="0">
                <a:latin typeface="Arial" pitchFamily="34" charset="0"/>
              </a:endParaRPr>
            </a:p>
          </p:txBody>
        </p:sp>
      </p:grpSp>
      <p:sp>
        <p:nvSpPr>
          <p:cNvPr id="28681" name="Text Box 22"/>
          <p:cNvSpPr txBox="1">
            <a:spLocks noChangeArrowheads="1"/>
          </p:cNvSpPr>
          <p:nvPr/>
        </p:nvSpPr>
        <p:spPr bwMode="auto">
          <a:xfrm>
            <a:off x="1817688" y="3016250"/>
            <a:ext cx="149225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1">
              <a:spcBef>
                <a:spcPct val="50000"/>
              </a:spcBef>
            </a:pP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1554163" y="1520825"/>
            <a:ext cx="7339012" cy="1179513"/>
            <a:chOff x="1554163" y="1520825"/>
            <a:chExt cx="7339012" cy="1179513"/>
          </a:xfrm>
        </p:grpSpPr>
        <p:sp>
          <p:nvSpPr>
            <p:cNvPr id="28682" name="Freeform 23"/>
            <p:cNvSpPr>
              <a:spLocks/>
            </p:cNvSpPr>
            <p:nvPr/>
          </p:nvSpPr>
          <p:spPr bwMode="auto">
            <a:xfrm>
              <a:off x="1554163" y="1524000"/>
              <a:ext cx="7339012" cy="1176338"/>
            </a:xfrm>
            <a:custGeom>
              <a:avLst/>
              <a:gdLst>
                <a:gd name="T0" fmla="*/ 0 w 3756"/>
                <a:gd name="T1" fmla="*/ 0 h 675"/>
                <a:gd name="T2" fmla="*/ 2147483647 w 3756"/>
                <a:gd name="T3" fmla="*/ 0 h 675"/>
                <a:gd name="T4" fmla="*/ 2147483647 w 3756"/>
                <a:gd name="T5" fmla="*/ 1028997744 h 675"/>
                <a:gd name="T6" fmla="*/ 2147483647 w 3756"/>
                <a:gd name="T7" fmla="*/ 2045853938 h 675"/>
                <a:gd name="T8" fmla="*/ 0 w 3756"/>
                <a:gd name="T9" fmla="*/ 2045853938 h 675"/>
                <a:gd name="T10" fmla="*/ 603291797 w 3756"/>
                <a:gd name="T11" fmla="*/ 1028997744 h 675"/>
                <a:gd name="T12" fmla="*/ 0 w 3756"/>
                <a:gd name="T13" fmla="*/ 0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6"/>
                <a:gd name="T22" fmla="*/ 0 h 675"/>
                <a:gd name="T23" fmla="*/ 3756 w 3756"/>
                <a:gd name="T24" fmla="*/ 675 h 6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6" h="675">
                  <a:moveTo>
                    <a:pt x="0" y="0"/>
                  </a:moveTo>
                  <a:lnTo>
                    <a:pt x="3593" y="0"/>
                  </a:lnTo>
                  <a:lnTo>
                    <a:pt x="3755" y="339"/>
                  </a:lnTo>
                  <a:lnTo>
                    <a:pt x="3593" y="674"/>
                  </a:lnTo>
                  <a:lnTo>
                    <a:pt x="0" y="674"/>
                  </a:lnTo>
                  <a:lnTo>
                    <a:pt x="158" y="339"/>
                  </a:lnTo>
                  <a:lnTo>
                    <a:pt x="0" y="0"/>
                  </a:lnTo>
                </a:path>
              </a:pathLst>
            </a:custGeom>
            <a:solidFill>
              <a:srgbClr val="028208"/>
            </a:solidFill>
            <a:ln w="254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 flipV="1">
              <a:off x="1554163" y="1520825"/>
              <a:ext cx="7159625" cy="274638"/>
            </a:xfrm>
            <a:prstGeom prst="parallelogram">
              <a:avLst>
                <a:gd name="adj" fmla="val 58744"/>
              </a:avLst>
            </a:prstGeom>
            <a:solidFill>
              <a:srgbClr val="084C0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>
                <a:defRPr/>
              </a:pPr>
              <a:r>
                <a:rPr lang="hu-HU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ISO 50 001</a:t>
              </a:r>
              <a:r>
                <a:rPr lang="en-GB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- Energy Efficiency</a:t>
              </a:r>
              <a:endPara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28684" name="Rectangle 25"/>
            <p:cNvSpPr>
              <a:spLocks noChangeArrowheads="1"/>
            </p:cNvSpPr>
            <p:nvPr/>
          </p:nvSpPr>
          <p:spPr bwMode="auto">
            <a:xfrm>
              <a:off x="4018738" y="1990800"/>
              <a:ext cx="1238250" cy="50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/>
              <a:r>
                <a:rPr lang="hu-HU" dirty="0">
                  <a:solidFill>
                    <a:schemeClr val="bg1"/>
                  </a:solidFill>
                  <a:latin typeface="Arial" pitchFamily="34" charset="0"/>
                </a:rPr>
                <a:t>Helyszíni felmérés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8685" name="Line 26"/>
            <p:cNvSpPr>
              <a:spLocks noChangeShapeType="1"/>
            </p:cNvSpPr>
            <p:nvPr/>
          </p:nvSpPr>
          <p:spPr bwMode="auto">
            <a:xfrm>
              <a:off x="3548719" y="1866900"/>
              <a:ext cx="0" cy="6778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9" name="Line 30"/>
            <p:cNvSpPr>
              <a:spLocks noChangeShapeType="1"/>
            </p:cNvSpPr>
            <p:nvPr/>
          </p:nvSpPr>
          <p:spPr bwMode="auto">
            <a:xfrm>
              <a:off x="5767267" y="1868488"/>
              <a:ext cx="0" cy="6794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2" name="Rectangle 33"/>
            <p:cNvSpPr>
              <a:spLocks noChangeArrowheads="1"/>
            </p:cNvSpPr>
            <p:nvPr/>
          </p:nvSpPr>
          <p:spPr bwMode="auto">
            <a:xfrm>
              <a:off x="1817689" y="1992313"/>
              <a:ext cx="1574098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/>
              <a:r>
                <a:rPr lang="hu-HU" dirty="0">
                  <a:solidFill>
                    <a:schemeClr val="bg1"/>
                  </a:solidFill>
                  <a:latin typeface="Arial" pitchFamily="34" charset="0"/>
                </a:rPr>
                <a:t>Kapcsolat</a:t>
              </a:r>
              <a:r>
                <a:rPr lang="en-GB" dirty="0">
                  <a:solidFill>
                    <a:schemeClr val="bg1"/>
                  </a:solidFill>
                  <a:latin typeface="Arial" pitchFamily="34" charset="0"/>
                </a:rPr>
                <a:t> / </a:t>
              </a:r>
              <a:r>
                <a:rPr lang="hu-HU" dirty="0">
                  <a:solidFill>
                    <a:schemeClr val="bg1"/>
                  </a:solidFill>
                  <a:latin typeface="Arial" pitchFamily="34" charset="0"/>
                </a:rPr>
                <a:t>Elkötelezettség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0"/>
              <a:endParaRPr lang="en-GB" sz="12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28" name="Kép 9" descr="stark-scre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4703763"/>
            <a:ext cx="112236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Kép 10" descr="hoszigreklam-300x2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1597025"/>
            <a:ext cx="11588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Kép 11" descr="sanke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3" y="3144838"/>
            <a:ext cx="11557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6053402" y="2066400"/>
            <a:ext cx="1757557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/>
            <a:r>
              <a:rPr lang="hu-HU" dirty="0">
                <a:solidFill>
                  <a:schemeClr val="bg1"/>
                </a:solidFill>
                <a:latin typeface="Arial" pitchFamily="34" charset="0"/>
              </a:rPr>
              <a:t>Megvalósítás</a:t>
            </a:r>
            <a:endParaRPr lang="en-GB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23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dirty="0">
                <a:solidFill>
                  <a:srgbClr val="084C08"/>
                </a:solidFill>
              </a:rPr>
            </a:br>
            <a:r>
              <a:rPr lang="en-GB" dirty="0">
                <a:solidFill>
                  <a:srgbClr val="028208"/>
                </a:solidFill>
              </a:rPr>
              <a:t>SW </a:t>
            </a:r>
            <a:r>
              <a:rPr lang="hu-HU" dirty="0">
                <a:solidFill>
                  <a:srgbClr val="028208"/>
                </a:solidFill>
              </a:rPr>
              <a:t>Támogatás</a:t>
            </a:r>
            <a:endParaRPr lang="en-GB" dirty="0">
              <a:solidFill>
                <a:srgbClr val="028208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92263"/>
            <a:ext cx="7451725" cy="4608512"/>
          </a:xfrm>
        </p:spPr>
        <p:txBody>
          <a:bodyPr/>
          <a:lstStyle/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lvl="1" eaLnBrk="1" hangingPunct="1">
              <a:buClr>
                <a:srgbClr val="084C07"/>
              </a:buClr>
            </a:pPr>
            <a:endParaRPr lang="hu-HU" dirty="0"/>
          </a:p>
          <a:p>
            <a:pPr lvl="1" eaLnBrk="1" hangingPunct="1">
              <a:buClr>
                <a:srgbClr val="084C07"/>
              </a:buClr>
              <a:buFont typeface="Wingdings" pitchFamily="2" charset="2"/>
              <a:buNone/>
            </a:pPr>
            <a:endParaRPr lang="hu-HU" dirty="0"/>
          </a:p>
          <a:p>
            <a:pPr eaLnBrk="1" hangingPunct="1"/>
            <a:endParaRPr lang="en-GB" dirty="0"/>
          </a:p>
        </p:txBody>
      </p:sp>
      <p:sp>
        <p:nvSpPr>
          <p:cNvPr id="28681" name="Text Box 22"/>
          <p:cNvSpPr txBox="1">
            <a:spLocks noChangeArrowheads="1"/>
          </p:cNvSpPr>
          <p:nvPr/>
        </p:nvSpPr>
        <p:spPr bwMode="auto">
          <a:xfrm>
            <a:off x="1817688" y="3016250"/>
            <a:ext cx="149225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1">
              <a:spcBef>
                <a:spcPct val="50000"/>
              </a:spcBef>
            </a:pP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Kép 9" descr="stark-scre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4703763"/>
            <a:ext cx="112236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Kép 10" descr="hoszigreklam-300x2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1597025"/>
            <a:ext cx="11588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Kép 11" descr="sanke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3" y="3144838"/>
            <a:ext cx="11557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6053402" y="1962149"/>
            <a:ext cx="1757557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/>
            <a:r>
              <a:rPr lang="hu-HU" sz="1200" dirty="0">
                <a:solidFill>
                  <a:schemeClr val="bg1"/>
                </a:solidFill>
                <a:latin typeface="Arial" pitchFamily="34" charset="0"/>
              </a:rPr>
              <a:t>SW </a:t>
            </a:r>
            <a:r>
              <a:rPr lang="hu-HU" sz="1200" dirty="0" err="1">
                <a:solidFill>
                  <a:schemeClr val="bg1"/>
                </a:solidFill>
                <a:latin typeface="Arial" pitchFamily="34" charset="0"/>
              </a:rPr>
              <a:t>implementation</a:t>
            </a:r>
            <a:endParaRPr lang="en-US" sz="1200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0"/>
            <a:endParaRPr lang="en-GB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1554163" y="1520825"/>
            <a:ext cx="7339012" cy="1179513"/>
            <a:chOff x="1554163" y="1520825"/>
            <a:chExt cx="7339012" cy="1179513"/>
          </a:xfrm>
        </p:grpSpPr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554163" y="1524000"/>
              <a:ext cx="7339012" cy="1176338"/>
            </a:xfrm>
            <a:custGeom>
              <a:avLst/>
              <a:gdLst>
                <a:gd name="T0" fmla="*/ 0 w 3756"/>
                <a:gd name="T1" fmla="*/ 0 h 675"/>
                <a:gd name="T2" fmla="*/ 2147483647 w 3756"/>
                <a:gd name="T3" fmla="*/ 0 h 675"/>
                <a:gd name="T4" fmla="*/ 2147483647 w 3756"/>
                <a:gd name="T5" fmla="*/ 1028997744 h 675"/>
                <a:gd name="T6" fmla="*/ 2147483647 w 3756"/>
                <a:gd name="T7" fmla="*/ 2045853938 h 675"/>
                <a:gd name="T8" fmla="*/ 0 w 3756"/>
                <a:gd name="T9" fmla="*/ 2045853938 h 675"/>
                <a:gd name="T10" fmla="*/ 603291797 w 3756"/>
                <a:gd name="T11" fmla="*/ 1028997744 h 675"/>
                <a:gd name="T12" fmla="*/ 0 w 3756"/>
                <a:gd name="T13" fmla="*/ 0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6"/>
                <a:gd name="T22" fmla="*/ 0 h 675"/>
                <a:gd name="T23" fmla="*/ 3756 w 3756"/>
                <a:gd name="T24" fmla="*/ 675 h 6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6" h="675">
                  <a:moveTo>
                    <a:pt x="0" y="0"/>
                  </a:moveTo>
                  <a:lnTo>
                    <a:pt x="3593" y="0"/>
                  </a:lnTo>
                  <a:lnTo>
                    <a:pt x="3755" y="339"/>
                  </a:lnTo>
                  <a:lnTo>
                    <a:pt x="3593" y="674"/>
                  </a:lnTo>
                  <a:lnTo>
                    <a:pt x="0" y="674"/>
                  </a:lnTo>
                  <a:lnTo>
                    <a:pt x="158" y="339"/>
                  </a:lnTo>
                  <a:lnTo>
                    <a:pt x="0" y="0"/>
                  </a:lnTo>
                </a:path>
              </a:pathLst>
            </a:custGeom>
            <a:solidFill>
              <a:srgbClr val="028208"/>
            </a:solidFill>
            <a:ln w="254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 flipV="1">
              <a:off x="1554163" y="1520825"/>
              <a:ext cx="7159625" cy="274638"/>
            </a:xfrm>
            <a:prstGeom prst="parallelogram">
              <a:avLst>
                <a:gd name="adj" fmla="val 58744"/>
              </a:avLst>
            </a:prstGeom>
            <a:solidFill>
              <a:srgbClr val="084C0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>
                <a:defRPr/>
              </a:pPr>
              <a:r>
                <a:rPr lang="en-GB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ENEFEX</a:t>
              </a:r>
              <a:r>
                <a:rPr lang="en-GB" sz="16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®</a:t>
              </a:r>
              <a:r>
                <a:rPr lang="en-GB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- Energy Efficiency Explorer</a:t>
              </a:r>
              <a:endPara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3548719" y="1866900"/>
              <a:ext cx="0" cy="6778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5767267" y="1868488"/>
              <a:ext cx="0" cy="6794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941763" y="2066400"/>
              <a:ext cx="1298575" cy="29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/>
              <a:r>
                <a:rPr lang="en-GB" dirty="0">
                  <a:solidFill>
                    <a:schemeClr val="bg1"/>
                  </a:solidFill>
                  <a:latin typeface="Arial" pitchFamily="34" charset="0"/>
                </a:rPr>
                <a:t>IT </a:t>
              </a:r>
              <a:r>
                <a:rPr lang="hu-HU" dirty="0">
                  <a:solidFill>
                    <a:schemeClr val="bg1"/>
                  </a:solidFill>
                  <a:latin typeface="Arial" pitchFamily="34" charset="0"/>
                </a:rPr>
                <a:t>Eszközök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6053402" y="2066400"/>
            <a:ext cx="1757557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/>
            <a:r>
              <a:rPr lang="hu-HU" dirty="0">
                <a:solidFill>
                  <a:schemeClr val="bg1"/>
                </a:solidFill>
                <a:latin typeface="Arial" pitchFamily="34" charset="0"/>
              </a:rPr>
              <a:t>SW Karbantartás</a:t>
            </a:r>
            <a:endParaRPr lang="en-GB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4028396" y="2066400"/>
            <a:ext cx="1298575" cy="47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/>
            <a:r>
              <a:rPr lang="hu-HU" dirty="0">
                <a:solidFill>
                  <a:schemeClr val="bg1"/>
                </a:solidFill>
                <a:latin typeface="Arial" pitchFamily="34" charset="0"/>
              </a:rPr>
              <a:t>Adatkezelés</a:t>
            </a:r>
            <a:endParaRPr lang="en-GB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0"/>
            <a:endParaRPr lang="en-GB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49" name="Csoportba foglalás 1"/>
          <p:cNvGrpSpPr>
            <a:grpSpLocks/>
          </p:cNvGrpSpPr>
          <p:nvPr/>
        </p:nvGrpSpPr>
        <p:grpSpPr bwMode="auto">
          <a:xfrm>
            <a:off x="1787525" y="2925763"/>
            <a:ext cx="6838682" cy="3254375"/>
            <a:chOff x="1788206" y="2631950"/>
            <a:chExt cx="4914162" cy="3085812"/>
          </a:xfrm>
        </p:grpSpPr>
        <p:sp>
          <p:nvSpPr>
            <p:cNvPr id="50" name="AutoShape 18"/>
            <p:cNvSpPr>
              <a:spLocks noChangeArrowheads="1"/>
            </p:cNvSpPr>
            <p:nvPr/>
          </p:nvSpPr>
          <p:spPr bwMode="auto">
            <a:xfrm>
              <a:off x="1788206" y="2631950"/>
              <a:ext cx="1286889" cy="308581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171450" indent="-171450" eaLnBrk="0">
                <a:buFont typeface="Wingdings" pitchFamily="2" charset="2"/>
                <a:buChar char="§"/>
              </a:pPr>
              <a:r>
                <a:rPr lang="en-GB" sz="1200" b="0" dirty="0">
                  <a:latin typeface="Arial" pitchFamily="34" charset="0"/>
                </a:rPr>
                <a:t>Raid Servers </a:t>
              </a: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en-GB" sz="1200" b="0" dirty="0">
                  <a:latin typeface="Arial" pitchFamily="34" charset="0"/>
                </a:rPr>
                <a:t>UPS 99,99%</a:t>
              </a: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Hőm</a:t>
              </a:r>
              <a:r>
                <a:rPr lang="en-GB" sz="1200" b="0" dirty="0">
                  <a:latin typeface="Arial" pitchFamily="34" charset="0"/>
                </a:rPr>
                <a:t>.  99,999%</a:t>
              </a: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Szélessávú Internet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Napi adatmentés külső szerverre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Tűzjelzés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Biztonsági Rendszerek</a:t>
              </a:r>
            </a:p>
            <a:p>
              <a:pPr marL="171450" indent="-171450" eaLnBrk="0">
                <a:buFont typeface="Wingdings" pitchFamily="2" charset="2"/>
                <a:buChar char="§"/>
              </a:pPr>
              <a:endParaRPr lang="hu-HU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Hardware frissítés</a:t>
              </a:r>
            </a:p>
            <a:p>
              <a:pPr marL="171450" indent="-171450" eaLnBrk="0">
                <a:buFont typeface="Wingdings" pitchFamily="2" charset="2"/>
                <a:buChar char="§"/>
              </a:pPr>
              <a:endParaRPr lang="hu-HU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r>
                <a:rPr lang="hu-HU" sz="1200" b="0" dirty="0">
                  <a:latin typeface="Arial" pitchFamily="34" charset="0"/>
                </a:rPr>
                <a:t>Hardware karbantartás</a:t>
              </a:r>
            </a:p>
            <a:p>
              <a:pPr marL="171450" indent="-171450" eaLnBrk="0">
                <a:buFont typeface="Wingdings" pitchFamily="2" charset="2"/>
                <a:buChar char="§"/>
              </a:pPr>
              <a:endParaRPr lang="hu-HU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</a:pPr>
              <a:endParaRPr lang="en-GB" sz="1200" b="0" dirty="0">
                <a:latin typeface="Arial" pitchFamily="34" charset="0"/>
              </a:endParaRPr>
            </a:p>
          </p:txBody>
        </p:sp>
        <p:sp>
          <p:nvSpPr>
            <p:cNvPr id="51" name="AutoShape 19"/>
            <p:cNvSpPr>
              <a:spLocks noChangeArrowheads="1"/>
            </p:cNvSpPr>
            <p:nvPr/>
          </p:nvSpPr>
          <p:spPr bwMode="auto">
            <a:xfrm>
              <a:off x="4654693" y="2631950"/>
              <a:ext cx="2047675" cy="308581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en-GB" sz="1200" b="0" dirty="0">
                  <a:latin typeface="Arial" pitchFamily="34" charset="0"/>
                </a:rPr>
                <a:t>SW </a:t>
              </a:r>
              <a:r>
                <a:rPr lang="hu-HU" sz="1200" b="0" dirty="0">
                  <a:latin typeface="Arial" pitchFamily="34" charset="0"/>
                </a:rPr>
                <a:t>frissítés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Operációs Rendszer frissítés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Felhasználói Kézikönyv frissítés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Felhasználói találkozók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Oktatás</a:t>
              </a:r>
              <a:endParaRPr lang="en-GB" sz="1200" b="0" dirty="0">
                <a:latin typeface="Arial" pitchFamily="34" charset="0"/>
              </a:endParaRPr>
            </a:p>
          </p:txBody>
        </p:sp>
        <p:sp>
          <p:nvSpPr>
            <p:cNvPr id="52" name="AutoShape 21"/>
            <p:cNvSpPr>
              <a:spLocks noChangeArrowheads="1"/>
            </p:cNvSpPr>
            <p:nvPr/>
          </p:nvSpPr>
          <p:spPr bwMode="auto">
            <a:xfrm>
              <a:off x="3075406" y="2631950"/>
              <a:ext cx="1579240" cy="308581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Rendszer Adminisztrátor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Adattárolás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en-GB" sz="1200" b="0" dirty="0">
                  <a:latin typeface="Arial" pitchFamily="34" charset="0"/>
                </a:rPr>
                <a:t>On-Line</a:t>
              </a:r>
              <a:r>
                <a:rPr lang="hu-HU" sz="1200" b="0" dirty="0">
                  <a:latin typeface="Arial" pitchFamily="34" charset="0"/>
                </a:rPr>
                <a:t> adathozzáférés</a:t>
              </a:r>
              <a:endParaRPr lang="en-GB" sz="1200" b="0" dirty="0">
                <a:latin typeface="Arial" pitchFamily="34" charset="0"/>
              </a:endParaRPr>
            </a:p>
            <a:p>
              <a:pPr eaLnBrk="0"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Riasztások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Központi díjak frissítése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Törvények, rendeletek 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en-GB" sz="1200" b="0" dirty="0">
                  <a:latin typeface="Arial" pitchFamily="34" charset="0"/>
                </a:rPr>
                <a:t>Hot-Line</a:t>
              </a:r>
              <a:endParaRPr lang="hu-HU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hu-HU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solidFill>
                    <a:schemeClr val="tx1"/>
                  </a:solidFill>
                  <a:latin typeface="Arial" pitchFamily="34" charset="0"/>
                </a:rPr>
                <a:t>Egyedi alkalmazás fejlesztés</a:t>
              </a:r>
              <a:endParaRPr lang="hu-HU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hu-HU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1200" b="0" dirty="0">
                <a:latin typeface="Arial" pitchFamily="34" charset="0"/>
              </a:endParaRPr>
            </a:p>
            <a:p>
              <a:pPr marL="101600" indent="-101600" eaLnBrk="0">
                <a:buFontTx/>
                <a:buChar char="•"/>
                <a:defRPr/>
              </a:pPr>
              <a:endParaRPr lang="en-US" sz="1000" dirty="0">
                <a:latin typeface="Arial" pitchFamily="34" charset="0"/>
              </a:endParaRPr>
            </a:p>
            <a:p>
              <a:pPr marL="101600" indent="-101600" eaLnBrk="0">
                <a:buFontTx/>
                <a:buChar char="•"/>
                <a:defRPr/>
              </a:pPr>
              <a:endParaRPr lang="en-US" sz="1000" dirty="0">
                <a:latin typeface="Arial" pitchFamily="34" charset="0"/>
              </a:endParaRPr>
            </a:p>
            <a:p>
              <a:pPr marL="101600" indent="-101600" eaLnBrk="0">
                <a:buFontTx/>
                <a:buChar char="•"/>
                <a:defRPr/>
              </a:pPr>
              <a:endParaRPr lang="en-GB" sz="10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417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>
                <a:solidFill>
                  <a:srgbClr val="028208"/>
                </a:solidFill>
              </a:rPr>
              <a:t>Mérnöki Támogatás</a:t>
            </a:r>
            <a:endParaRPr lang="en-GB" dirty="0">
              <a:solidFill>
                <a:srgbClr val="028208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92263"/>
            <a:ext cx="7451725" cy="4608512"/>
          </a:xfrm>
        </p:spPr>
        <p:txBody>
          <a:bodyPr/>
          <a:lstStyle/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eaLnBrk="1" hangingPunct="1">
              <a:buClr>
                <a:srgbClr val="084C07"/>
              </a:buClr>
            </a:pPr>
            <a:endParaRPr lang="hu-HU" b="1" dirty="0"/>
          </a:p>
          <a:p>
            <a:pPr lvl="1" eaLnBrk="1" hangingPunct="1">
              <a:buClr>
                <a:srgbClr val="084C07"/>
              </a:buClr>
            </a:pPr>
            <a:endParaRPr lang="hu-HU" dirty="0"/>
          </a:p>
          <a:p>
            <a:pPr lvl="1" eaLnBrk="1" hangingPunct="1">
              <a:buClr>
                <a:srgbClr val="084C07"/>
              </a:buClr>
              <a:buFont typeface="Wingdings" pitchFamily="2" charset="2"/>
              <a:buNone/>
            </a:pPr>
            <a:endParaRPr lang="hu-HU" dirty="0"/>
          </a:p>
          <a:p>
            <a:pPr eaLnBrk="1" hangingPunct="1"/>
            <a:endParaRPr lang="en-GB" dirty="0"/>
          </a:p>
        </p:txBody>
      </p:sp>
      <p:sp>
        <p:nvSpPr>
          <p:cNvPr id="28681" name="Text Box 22"/>
          <p:cNvSpPr txBox="1">
            <a:spLocks noChangeArrowheads="1"/>
          </p:cNvSpPr>
          <p:nvPr/>
        </p:nvSpPr>
        <p:spPr bwMode="auto">
          <a:xfrm>
            <a:off x="1817688" y="3016250"/>
            <a:ext cx="149225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1">
              <a:spcBef>
                <a:spcPct val="50000"/>
              </a:spcBef>
            </a:pP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1554163" y="1520825"/>
            <a:ext cx="7339012" cy="1179513"/>
            <a:chOff x="1554163" y="1520825"/>
            <a:chExt cx="7339012" cy="1179513"/>
          </a:xfrm>
        </p:grpSpPr>
        <p:sp>
          <p:nvSpPr>
            <p:cNvPr id="28682" name="Freeform 23"/>
            <p:cNvSpPr>
              <a:spLocks/>
            </p:cNvSpPr>
            <p:nvPr/>
          </p:nvSpPr>
          <p:spPr bwMode="auto">
            <a:xfrm>
              <a:off x="1554163" y="1524000"/>
              <a:ext cx="7339012" cy="1176338"/>
            </a:xfrm>
            <a:custGeom>
              <a:avLst/>
              <a:gdLst>
                <a:gd name="T0" fmla="*/ 0 w 3756"/>
                <a:gd name="T1" fmla="*/ 0 h 675"/>
                <a:gd name="T2" fmla="*/ 2147483647 w 3756"/>
                <a:gd name="T3" fmla="*/ 0 h 675"/>
                <a:gd name="T4" fmla="*/ 2147483647 w 3756"/>
                <a:gd name="T5" fmla="*/ 1028997744 h 675"/>
                <a:gd name="T6" fmla="*/ 2147483647 w 3756"/>
                <a:gd name="T7" fmla="*/ 2045853938 h 675"/>
                <a:gd name="T8" fmla="*/ 0 w 3756"/>
                <a:gd name="T9" fmla="*/ 2045853938 h 675"/>
                <a:gd name="T10" fmla="*/ 603291797 w 3756"/>
                <a:gd name="T11" fmla="*/ 1028997744 h 675"/>
                <a:gd name="T12" fmla="*/ 0 w 3756"/>
                <a:gd name="T13" fmla="*/ 0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6"/>
                <a:gd name="T22" fmla="*/ 0 h 675"/>
                <a:gd name="T23" fmla="*/ 3756 w 3756"/>
                <a:gd name="T24" fmla="*/ 675 h 6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6" h="675">
                  <a:moveTo>
                    <a:pt x="0" y="0"/>
                  </a:moveTo>
                  <a:lnTo>
                    <a:pt x="3593" y="0"/>
                  </a:lnTo>
                  <a:lnTo>
                    <a:pt x="3755" y="339"/>
                  </a:lnTo>
                  <a:lnTo>
                    <a:pt x="3593" y="674"/>
                  </a:lnTo>
                  <a:lnTo>
                    <a:pt x="0" y="674"/>
                  </a:lnTo>
                  <a:lnTo>
                    <a:pt x="158" y="339"/>
                  </a:lnTo>
                  <a:lnTo>
                    <a:pt x="0" y="0"/>
                  </a:lnTo>
                </a:path>
              </a:pathLst>
            </a:custGeom>
            <a:solidFill>
              <a:srgbClr val="028208"/>
            </a:solidFill>
            <a:ln w="254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 flipV="1">
              <a:off x="1554163" y="1520825"/>
              <a:ext cx="7159625" cy="274638"/>
            </a:xfrm>
            <a:prstGeom prst="parallelogram">
              <a:avLst>
                <a:gd name="adj" fmla="val 58744"/>
              </a:avLst>
            </a:prstGeom>
            <a:solidFill>
              <a:srgbClr val="084C0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>
                <a:defRPr/>
              </a:pPr>
              <a:r>
                <a:rPr lang="en-GB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ENEFEX</a:t>
              </a:r>
              <a:r>
                <a:rPr lang="en-GB" sz="16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®</a:t>
              </a:r>
              <a:r>
                <a:rPr lang="en-GB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- Energy Efficiency Explorer</a:t>
              </a:r>
              <a:endPara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28684" name="Rectangle 25"/>
            <p:cNvSpPr>
              <a:spLocks noChangeArrowheads="1"/>
            </p:cNvSpPr>
            <p:nvPr/>
          </p:nvSpPr>
          <p:spPr bwMode="auto">
            <a:xfrm>
              <a:off x="4018738" y="2066400"/>
              <a:ext cx="1368510" cy="29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/>
              <a:r>
                <a:rPr lang="hu-HU" dirty="0">
                  <a:solidFill>
                    <a:schemeClr val="bg1"/>
                  </a:solidFill>
                  <a:latin typeface="Arial" pitchFamily="34" charset="0"/>
                </a:rPr>
                <a:t>Lehetőségek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8685" name="Line 26"/>
            <p:cNvSpPr>
              <a:spLocks noChangeShapeType="1"/>
            </p:cNvSpPr>
            <p:nvPr/>
          </p:nvSpPr>
          <p:spPr bwMode="auto">
            <a:xfrm>
              <a:off x="3548719" y="1866900"/>
              <a:ext cx="0" cy="6778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9" name="Line 30"/>
            <p:cNvSpPr>
              <a:spLocks noChangeShapeType="1"/>
            </p:cNvSpPr>
            <p:nvPr/>
          </p:nvSpPr>
          <p:spPr bwMode="auto">
            <a:xfrm>
              <a:off x="5767267" y="1868488"/>
              <a:ext cx="0" cy="6794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2" name="Rectangle 33"/>
            <p:cNvSpPr>
              <a:spLocks noChangeArrowheads="1"/>
            </p:cNvSpPr>
            <p:nvPr/>
          </p:nvSpPr>
          <p:spPr bwMode="auto">
            <a:xfrm>
              <a:off x="1940400" y="1990800"/>
              <a:ext cx="1298575" cy="50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/>
              <a:r>
                <a:rPr lang="hu-HU" dirty="0">
                  <a:solidFill>
                    <a:schemeClr val="bg1"/>
                  </a:solidFill>
                  <a:latin typeface="Arial" pitchFamily="34" charset="0"/>
                </a:rPr>
                <a:t>Vizsgálat</a:t>
              </a:r>
            </a:p>
            <a:p>
              <a:pPr algn="ctr" eaLnBrk="0"/>
              <a:r>
                <a:rPr lang="hu-HU" dirty="0">
                  <a:solidFill>
                    <a:schemeClr val="bg1"/>
                  </a:solidFill>
                  <a:latin typeface="Arial" pitchFamily="34" charset="0"/>
                </a:rPr>
                <a:t>Támogatás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28" name="Kép 9" descr="stark-scre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4703763"/>
            <a:ext cx="112236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Kép 10" descr="hoszigreklam-300x2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1597025"/>
            <a:ext cx="11588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Kép 11" descr="sanke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3" y="3144838"/>
            <a:ext cx="11557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6053402" y="1885030"/>
            <a:ext cx="1757557" cy="7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/>
            <a:r>
              <a:rPr lang="hu-HU" dirty="0">
                <a:solidFill>
                  <a:schemeClr val="bg1"/>
                </a:solidFill>
                <a:latin typeface="Arial" pitchFamily="34" charset="0"/>
              </a:rPr>
              <a:t>Projekt</a:t>
            </a:r>
            <a:endParaRPr lang="en-GB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0"/>
            <a:r>
              <a:rPr lang="hu-HU" dirty="0">
                <a:solidFill>
                  <a:schemeClr val="bg1"/>
                </a:solidFill>
                <a:latin typeface="Arial" pitchFamily="34" charset="0"/>
              </a:rPr>
              <a:t>Specifikáció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hu-HU" dirty="0">
                <a:solidFill>
                  <a:schemeClr val="bg1"/>
                </a:solidFill>
                <a:latin typeface="Arial" pitchFamily="34" charset="0"/>
              </a:rPr>
              <a:t>Kivitelezés</a:t>
            </a:r>
            <a:endParaRPr lang="en-GB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1" name="Csoportba foglalás 1"/>
          <p:cNvGrpSpPr>
            <a:grpSpLocks/>
          </p:cNvGrpSpPr>
          <p:nvPr/>
        </p:nvGrpSpPr>
        <p:grpSpPr bwMode="auto">
          <a:xfrm>
            <a:off x="1787525" y="2925763"/>
            <a:ext cx="6838682" cy="3254375"/>
            <a:chOff x="1788206" y="2631950"/>
            <a:chExt cx="4914162" cy="3085812"/>
          </a:xfrm>
        </p:grpSpPr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1788206" y="2631950"/>
              <a:ext cx="1286889" cy="308581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Vizsgálat SW alkalmazásával</a:t>
              </a:r>
              <a:r>
                <a:rPr lang="en-GB" sz="1200" b="0" dirty="0">
                  <a:latin typeface="Arial" pitchFamily="34" charset="0"/>
                </a:rPr>
                <a:t>:</a:t>
              </a: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Mérések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Energetikai Rendszerek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Technológiák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Termelés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Épületek</a:t>
              </a: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endParaRPr lang="hu-HU" sz="12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solidFill>
                    <a:schemeClr val="tx1"/>
                  </a:solidFill>
                  <a:latin typeface="Arial" pitchFamily="34" charset="0"/>
                </a:rPr>
                <a:t>Támogatás</a:t>
              </a:r>
              <a:r>
                <a:rPr lang="en-GB" sz="1200" b="0" dirty="0">
                  <a:solidFill>
                    <a:schemeClr val="tx1"/>
                  </a:solidFill>
                  <a:latin typeface="Arial" pitchFamily="34" charset="0"/>
                </a:rPr>
                <a:t>:</a:t>
              </a: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solidFill>
                    <a:schemeClr val="tx1"/>
                  </a:solidFill>
                  <a:latin typeface="Arial" pitchFamily="34" charset="0"/>
                </a:rPr>
                <a:t>Számla rögzítés</a:t>
              </a:r>
              <a:endParaRPr lang="en-GB" sz="12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solidFill>
                    <a:schemeClr val="tx1"/>
                  </a:solidFill>
                  <a:latin typeface="Arial" pitchFamily="34" charset="0"/>
                </a:rPr>
                <a:t>Riportok</a:t>
              </a:r>
              <a:endParaRPr lang="en-GB" sz="12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solidFill>
                    <a:schemeClr val="tx1"/>
                  </a:solidFill>
                  <a:latin typeface="Arial" pitchFamily="34" charset="0"/>
                </a:rPr>
                <a:t>Módosítások</a:t>
              </a:r>
              <a:r>
                <a:rPr lang="en-GB" sz="1200" b="0" dirty="0">
                  <a:solidFill>
                    <a:schemeClr val="tx1"/>
                  </a:solidFill>
                  <a:latin typeface="Arial" pitchFamily="34" charset="0"/>
                </a:rPr>
                <a:t> – </a:t>
              </a:r>
              <a:r>
                <a:rPr lang="hu-HU" sz="1200" b="0" dirty="0">
                  <a:solidFill>
                    <a:schemeClr val="tx1"/>
                  </a:solidFill>
                  <a:latin typeface="Arial" pitchFamily="34" charset="0"/>
                </a:rPr>
                <a:t>pl.</a:t>
              </a:r>
              <a:r>
                <a:rPr lang="en-GB" sz="1200" b="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hu-HU" sz="1200" b="0" dirty="0">
                  <a:solidFill>
                    <a:schemeClr val="tx1"/>
                  </a:solidFill>
                  <a:latin typeface="Arial" pitchFamily="34" charset="0"/>
                </a:rPr>
                <a:t>új költséghely, mérő, riport</a:t>
              </a: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solidFill>
                    <a:schemeClr val="tx1"/>
                  </a:solidFill>
                  <a:latin typeface="Arial" pitchFamily="34" charset="0"/>
                </a:rPr>
                <a:t>Adatimport</a:t>
              </a:r>
              <a:endParaRPr lang="en-GB" sz="12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endParaRPr lang="en-GB" sz="1200" b="0" dirty="0">
                <a:latin typeface="Arial" pitchFamily="34" charset="0"/>
              </a:endParaRPr>
            </a:p>
            <a:p>
              <a:pPr marL="176213" eaLnBrk="0">
                <a:defRPr/>
              </a:pP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endParaRPr lang="hu-HU" sz="1200" b="0" dirty="0">
                <a:latin typeface="Arial" pitchFamily="34" charset="0"/>
              </a:endParaRP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4654693" y="2631950"/>
              <a:ext cx="2047675" cy="308581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Műszaki Specifikáció tartalmazva</a:t>
              </a:r>
              <a:r>
                <a:rPr lang="en-GB" sz="1200" b="0" dirty="0">
                  <a:latin typeface="Arial" pitchFamily="34" charset="0"/>
                </a:rPr>
                <a:t>:</a:t>
              </a: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Kockázat</a:t>
              </a:r>
              <a:r>
                <a:rPr lang="en-GB" sz="1200" b="0" dirty="0">
                  <a:latin typeface="Arial" pitchFamily="34" charset="0"/>
                </a:rPr>
                <a:t> – </a:t>
              </a:r>
              <a:r>
                <a:rPr lang="hu-HU" sz="1200" b="0" dirty="0">
                  <a:latin typeface="Arial" pitchFamily="34" charset="0"/>
                </a:rPr>
                <a:t>műszaki</a:t>
              </a:r>
              <a:r>
                <a:rPr lang="en-GB" sz="1200" b="0" dirty="0">
                  <a:latin typeface="Arial" pitchFamily="34" charset="0"/>
                </a:rPr>
                <a:t>, OHS</a:t>
              </a: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Jelenlegi rendszer értékelés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Megtakarítás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Megtérülés becslést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Megoldás beruházás becslést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Előnyök ellenőrzés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Mérések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SW módosítás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Pályáztatás</a:t>
              </a:r>
              <a:r>
                <a:rPr lang="en-GB" sz="1200" b="0" dirty="0">
                  <a:latin typeface="Arial" pitchFamily="34" charset="0"/>
                </a:rPr>
                <a:t> / </a:t>
              </a:r>
              <a:r>
                <a:rPr lang="hu-HU" sz="1200" b="0" dirty="0">
                  <a:latin typeface="Arial" pitchFamily="34" charset="0"/>
                </a:rPr>
                <a:t>Szakértő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Projekt Menedzsment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Felügyelet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Fővállalkozó</a:t>
              </a:r>
              <a:endParaRPr lang="en-GB" sz="1200" b="0" dirty="0">
                <a:latin typeface="Arial" pitchFamily="34" charset="0"/>
              </a:endParaRP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3075406" y="2631950"/>
              <a:ext cx="1579240" cy="308581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Energia Hatékonysági lehetőségek azonosítása</a:t>
              </a:r>
              <a:r>
                <a:rPr lang="en-GB" sz="1200" b="0" dirty="0">
                  <a:latin typeface="Arial" pitchFamily="34" charset="0"/>
                </a:rPr>
                <a:t>:</a:t>
              </a: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SW segítségével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Vizsgálat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Műszaki számítások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Gazdasági számítások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Lista</a:t>
              </a: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Közös egyeztetések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Fontossági sorrend</a:t>
              </a:r>
              <a:endParaRPr lang="en-GB" sz="12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Projekt lista</a:t>
              </a: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en-GB" sz="1200" b="0" dirty="0">
                  <a:latin typeface="Arial" pitchFamily="34" charset="0"/>
                </a:rPr>
                <a:t>Quick win</a:t>
              </a: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Azonnali projektek</a:t>
              </a:r>
              <a:endParaRPr lang="en-GB" sz="1200" b="0" dirty="0">
                <a:latin typeface="Arial" pitchFamily="34" charset="0"/>
              </a:endParaRPr>
            </a:p>
            <a:p>
              <a:pPr marL="347663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latin typeface="Arial" pitchFamily="34" charset="0"/>
                </a:rPr>
                <a:t>Nem részletezett projektek</a:t>
              </a:r>
              <a:r>
                <a:rPr lang="en-GB" sz="1200" b="0" dirty="0">
                  <a:latin typeface="Arial" pitchFamily="34" charset="0"/>
                </a:rPr>
                <a:t> </a:t>
              </a: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endParaRPr lang="en-GB" sz="600" b="0" dirty="0">
                <a:latin typeface="Arial" pitchFamily="34" charset="0"/>
              </a:endParaRPr>
            </a:p>
            <a:p>
              <a:pPr marL="171450" indent="-171450" eaLnBrk="0">
                <a:buFont typeface="Wingdings" pitchFamily="2" charset="2"/>
                <a:buChar char="§"/>
                <a:defRPr/>
              </a:pPr>
              <a:r>
                <a:rPr lang="hu-HU" sz="1200" b="0" dirty="0">
                  <a:solidFill>
                    <a:schemeClr val="tx1"/>
                  </a:solidFill>
                  <a:latin typeface="Arial" pitchFamily="34" charset="0"/>
                </a:rPr>
                <a:t>Energia hatékonysági lehetőségek mátrix</a:t>
              </a:r>
              <a:endParaRPr lang="en-GB" sz="12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101600" indent="-101600" eaLnBrk="0">
                <a:buFontTx/>
                <a:buChar char="•"/>
                <a:defRPr/>
              </a:pPr>
              <a:endParaRPr lang="en-US" sz="1000" dirty="0">
                <a:latin typeface="Arial" pitchFamily="34" charset="0"/>
              </a:endParaRPr>
            </a:p>
            <a:p>
              <a:pPr marL="101600" indent="-101600" eaLnBrk="0">
                <a:buFontTx/>
                <a:buChar char="•"/>
                <a:defRPr/>
              </a:pPr>
              <a:endParaRPr lang="en-US" sz="1000" dirty="0">
                <a:latin typeface="Arial" pitchFamily="34" charset="0"/>
              </a:endParaRPr>
            </a:p>
            <a:p>
              <a:pPr marL="101600" indent="-101600" eaLnBrk="0">
                <a:buFontTx/>
                <a:buChar char="•"/>
                <a:defRPr/>
              </a:pPr>
              <a:endParaRPr lang="en-GB" sz="10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66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9818" y="1913382"/>
            <a:ext cx="6281928" cy="398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36922" indent="-136922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Energiahatékonysági célkitűzések alapja tagállami szinten</a:t>
            </a:r>
            <a:endParaRPr lang="en-GB" sz="1500" dirty="0"/>
          </a:p>
          <a:p>
            <a:pPr marL="533400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Épületek felújítása</a:t>
            </a:r>
          </a:p>
          <a:p>
            <a:pPr marL="533400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Közintézmények példamutató szerepe</a:t>
            </a:r>
          </a:p>
          <a:p>
            <a:pPr marL="533400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Közintézményi beszerzés</a:t>
            </a:r>
            <a:endParaRPr lang="en-GB" sz="1500" dirty="0"/>
          </a:p>
          <a:p>
            <a:pPr marL="533400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Energiahatékonysági kötelezettségi rendszerek</a:t>
            </a:r>
          </a:p>
          <a:p>
            <a:pPr marL="804863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Energiaszolgáltatók évi 1,5%-os fogyasztói energiafelhasználás csökkentése</a:t>
            </a:r>
          </a:p>
          <a:p>
            <a:pPr marL="533400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Energia auditok és energiagazdálkodási rendszerek</a:t>
            </a:r>
          </a:p>
          <a:p>
            <a:pPr marL="804863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Nem KKV-k kötelező auditja / ISO 50001</a:t>
            </a:r>
          </a:p>
          <a:p>
            <a:pPr marL="804863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KKV-k auditálásának elősegítése</a:t>
            </a:r>
          </a:p>
          <a:p>
            <a:pPr marL="533400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Fogyasztásmérés</a:t>
            </a:r>
          </a:p>
          <a:p>
            <a:pPr marL="533400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r>
              <a:rPr lang="hu-HU" sz="1500" dirty="0"/>
              <a:t>Számlainformációk</a:t>
            </a:r>
          </a:p>
          <a:p>
            <a:pPr marL="533400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endParaRPr lang="hu-HU" sz="1050" kern="0" dirty="0"/>
          </a:p>
          <a:p>
            <a:pPr marL="133350" lvl="1" indent="-133350">
              <a:spcBef>
                <a:spcPct val="50000"/>
              </a:spcBef>
              <a:buClr>
                <a:srgbClr val="084C07"/>
              </a:buClr>
              <a:buSzPct val="70000"/>
              <a:buFont typeface="Wingdings" pitchFamily="2" charset="2"/>
              <a:buChar char="§"/>
              <a:defRPr/>
            </a:pPr>
            <a:endParaRPr lang="hu-HU" sz="1050" kern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9624" y="2291854"/>
            <a:ext cx="679987" cy="8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44045" y="4688577"/>
            <a:ext cx="915482" cy="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46" y="3509717"/>
            <a:ext cx="866775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71624" y="734521"/>
            <a:ext cx="68580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75" dirty="0"/>
              <a:t>EU 2012/27/EU Irányelve</a:t>
            </a:r>
            <a:endParaRPr lang="en-GB" sz="3675" dirty="0"/>
          </a:p>
        </p:txBody>
      </p:sp>
    </p:spTree>
    <p:extLst>
      <p:ext uri="{BB962C8B-B14F-4D97-AF65-F5344CB8AC3E}">
        <p14:creationId xmlns:p14="http://schemas.microsoft.com/office/powerpoint/2010/main" val="308331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1439-FC90-6746-875A-FC1BA3B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04" y="449263"/>
            <a:ext cx="9144000" cy="1143000"/>
          </a:xfrm>
        </p:spPr>
        <p:txBody>
          <a:bodyPr>
            <a:normAutofit/>
          </a:bodyPr>
          <a:lstStyle/>
          <a:p>
            <a:r>
              <a:rPr lang="hu-HU" dirty="0"/>
              <a:t>2015 évi LVII. törvény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74FBC-9B35-AD42-8D55-ECFC0535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Alapvetően az EU direktíva hazai alkalmazási területeit definiálja az energiahatékonyság témakörében (pl. nagy vállalatok):</a:t>
            </a:r>
          </a:p>
          <a:p>
            <a:r>
              <a:rPr lang="hu-HU" dirty="0"/>
              <a:t>4 évenkénti audit vagy</a:t>
            </a:r>
          </a:p>
          <a:p>
            <a:r>
              <a:rPr lang="hu-HU" dirty="0"/>
              <a:t>ISO 50 001 Energia Irányítási Rendszer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Továbbá a jelentős fogyasztással bíró fogyasztók:</a:t>
            </a:r>
          </a:p>
          <a:p>
            <a:r>
              <a:rPr lang="hu-HU" dirty="0"/>
              <a:t>Szakreferens </a:t>
            </a:r>
          </a:p>
          <a:p>
            <a:r>
              <a:rPr lang="hu-HU" dirty="0" err="1"/>
              <a:t>Almérés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46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1439-FC90-6746-875A-FC1BA3BA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122/2015 Korm. rendelet Energetikai audit és szakreferens feladatát definiálja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74FBC-9B35-AD42-8D55-ECFC0535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Az audit tartalmi elemei (rendelet 13. §):</a:t>
            </a:r>
          </a:p>
          <a:p>
            <a:r>
              <a:rPr lang="hu-HU" dirty="0"/>
              <a:t>naprakész, mért, visszakövethető adatokra kell épülnie, tartalmaznia kell a szállításra fordított energia (üzemanyag) felhasználást is</a:t>
            </a:r>
          </a:p>
          <a:p>
            <a:r>
              <a:rPr lang="hu-HU" dirty="0"/>
              <a:t>életciklus költségelemzésen kell bemutatni az egyes javaslatok megtérülését</a:t>
            </a:r>
          </a:p>
          <a:p>
            <a:r>
              <a:rPr lang="hu-HU" dirty="0"/>
              <a:t>arányosnak és reprezentatívnak kell lennie, hogy valós képet mutasson</a:t>
            </a:r>
          </a:p>
          <a:p>
            <a:r>
              <a:rPr lang="hu-HU" dirty="0"/>
              <a:t>ki kell terjednie az alábbiakra:</a:t>
            </a:r>
          </a:p>
          <a:p>
            <a:pPr lvl="1"/>
            <a:r>
              <a:rPr lang="hu-HU" dirty="0"/>
              <a:t>az alkalmazott energiahordozók költségeinek meghatározására</a:t>
            </a:r>
          </a:p>
          <a:p>
            <a:pPr lvl="1"/>
            <a:r>
              <a:rPr lang="hu-HU" dirty="0"/>
              <a:t>a fogyasztási trendek, bázisértékek és fajlagos értékek meghatározására</a:t>
            </a:r>
          </a:p>
          <a:p>
            <a:pPr lvl="1"/>
            <a:r>
              <a:rPr lang="hu-HU" dirty="0"/>
              <a:t>az energiapazarlási pontok megkeresésére és bemutatására</a:t>
            </a:r>
          </a:p>
          <a:p>
            <a:pPr lvl="1"/>
            <a:r>
              <a:rPr lang="hu-HU" dirty="0"/>
              <a:t>a költséghatékonyabb energia-felhasználási módok feltárására és elemzésére, a megújuló energiaforrások alkalmazásának lehetőségére, valamint a fejlettebb üzemeltetési eljárások és esetleges új berendezések bemutatására.</a:t>
            </a:r>
          </a:p>
          <a:p>
            <a:r>
              <a:rPr lang="hu-HU" dirty="0"/>
              <a:t>részletes és hitelesített számításokkal kell bemutatni a potenciális megtakarításokat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003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1439-FC90-6746-875A-FC1BA3BA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122/2015 Korm. rendelet Energetikai audit és szakreferens feladatát definiálja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74FBC-9B35-AD42-8D55-ECFC0535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Energetikai szakreferens igénybevételére az a gazdálkodó szervezet köteles, amelynek a tárgyévet megelőző 3 évben az éves energiafelhasználásának átlaga meghaladja:</a:t>
            </a:r>
          </a:p>
          <a:p>
            <a:endParaRPr lang="hu-HU" dirty="0"/>
          </a:p>
          <a:p>
            <a:r>
              <a:rPr lang="hu-HU" dirty="0"/>
              <a:t>400 000 kWh villamos energiát, </a:t>
            </a:r>
          </a:p>
          <a:p>
            <a:endParaRPr lang="hu-HU" dirty="0"/>
          </a:p>
          <a:p>
            <a:r>
              <a:rPr lang="hu-HU" dirty="0"/>
              <a:t>100 000 m</a:t>
            </a:r>
            <a:r>
              <a:rPr lang="hu-HU" baseline="30000" dirty="0"/>
              <a:t>3</a:t>
            </a:r>
            <a:r>
              <a:rPr lang="hu-HU" dirty="0"/>
              <a:t> földgázt vagy</a:t>
            </a:r>
          </a:p>
          <a:p>
            <a:endParaRPr lang="hu-HU" dirty="0"/>
          </a:p>
          <a:p>
            <a:r>
              <a:rPr lang="hu-HU" dirty="0"/>
              <a:t>3 400 GJ (táv)hőmennyiséget.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566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1439-FC90-6746-875A-FC1BA3BA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122/2015 Korm. rendelet Energetikai audit és szakreferens feladatát definiálja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74FBC-9B35-AD42-8D55-ECFC0535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Szakreferens feladata:</a:t>
            </a:r>
          </a:p>
          <a:p>
            <a:r>
              <a:rPr lang="hu-HU" dirty="0"/>
              <a:t>szakmai megfigyelőként és tanácsadóként részt vesz a rendszeres energetikai auditálás lefolytatásában, valamint az EN ISO 50001 szabvány szerinti energiagazdálkodási rendszer kialakításában és működésének figyelemmel kísérésében, </a:t>
            </a:r>
          </a:p>
          <a:p>
            <a:r>
              <a:rPr lang="hu-HU" dirty="0"/>
              <a:t>javaslatokat fogalmaz meg energiahatékony üzemeltetési megoldásokkal, energiahatékonysági fejlesztési lehetőségekkel kapcsolatban, </a:t>
            </a:r>
          </a:p>
          <a:p>
            <a:r>
              <a:rPr lang="hu-HU" dirty="0"/>
              <a:t>gondoskodik a végrehajtott energiahatékonysági fejlesztések, alkalmazott üzemeltetési megoldások által elért energiamegtakarítási eredmények kimutatásáról, </a:t>
            </a:r>
          </a:p>
          <a:p>
            <a:r>
              <a:rPr lang="hu-HU" dirty="0"/>
              <a:t>az igénybevételére köteles gazdálkodó szervezet számára havi jelentést készít tevékenységéről, az igénybevételére köteles gazdálkodó szervezet tárgyhavi energiafogyasztásának mértékéről és annak értékeléséről a korábbi fogyasztási adatok, beruházások, fejlesztések, valamint egyéb körülmények tükrében, </a:t>
            </a:r>
          </a:p>
          <a:p>
            <a:r>
              <a:rPr lang="hu-HU" dirty="0"/>
              <a:t>összefoglaló éves jelentést készít az igénybevételére köteles gazdálkodó szervezet számára készített havi jelentések alapján a tárgyévet követő év május 15-ig a végrehajtott energiahatékonysági fejlesztések, alkalmazott üzemeltetési megoldások által elért energiamegtakarítási eredményekről, amelyet az igénybevételére köteles gazdálkodó szervezet május 31-ig honlapján közzétesz, </a:t>
            </a:r>
          </a:p>
          <a:p>
            <a:r>
              <a:rPr lang="hu-HU" dirty="0"/>
              <a:t>ellátja az energia beszerzéssel, energiabiztonsággal, energiahatékonysággal kapcsolatos, hatáskörébe utalt feladatokat.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697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1439-FC90-6746-875A-FC1BA3B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78" y="657225"/>
            <a:ext cx="8455980" cy="994172"/>
          </a:xfrm>
        </p:spPr>
        <p:txBody>
          <a:bodyPr>
            <a:normAutofit fontScale="90000"/>
          </a:bodyPr>
          <a:lstStyle/>
          <a:p>
            <a:r>
              <a:rPr lang="hu-HU" sz="3000" dirty="0"/>
              <a:t>Társasági adó felhasználása energiahatékonyságra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74FBC-9B35-AD42-8D55-ECFC0535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Minden olyan szervezet, amely rendelkezik energiahatékonysági beruházással, van lehetősége adókedvezményt igényelni. </a:t>
            </a:r>
          </a:p>
          <a:p>
            <a:r>
              <a:rPr lang="hu-HU" dirty="0"/>
              <a:t>Energiahatékonysági célokat szolgáló beruházás üzembe helyezése és üzemeltetése esetén az üzembehelyezést követő adóévben vagy a beruházás adóévében vagy az azt követő 5 évben van lehetőség igénybe venni a kedvezményt.</a:t>
            </a:r>
          </a:p>
          <a:p>
            <a:r>
              <a:rPr lang="hu-HU" dirty="0"/>
              <a:t>A kedvezmény mértéke a beruházási költség 30%, de nem haladhatja meg a 15 </a:t>
            </a:r>
            <a:r>
              <a:rPr lang="hu-HU" dirty="0" err="1"/>
              <a:t>mEUR</a:t>
            </a:r>
            <a:r>
              <a:rPr lang="hu-HU" dirty="0"/>
              <a:t> megfelelő forintösszeget.</a:t>
            </a:r>
          </a:p>
          <a:p>
            <a:r>
              <a:rPr lang="hu-HU" dirty="0"/>
              <a:t>A kedvezmény akkor vehető igénybe, ha az adózó a beruházás részét képező valamennyi eszközt használatba veszi és üzemelteti az üzembe helyezést követő 5 évig.</a:t>
            </a:r>
          </a:p>
          <a:p>
            <a:r>
              <a:rPr lang="hu-HU" dirty="0"/>
              <a:t>Abban az esetben nem vehető igénybe a kedvezmény, ha a beruházás egy adott uniós szabványnak felel meg, ha a cég végelszámolás vagy egyéb nehéz hasonló helyzetben áll</a:t>
            </a:r>
          </a:p>
        </p:txBody>
      </p:sp>
    </p:spTree>
    <p:extLst>
      <p:ext uri="{BB962C8B-B14F-4D97-AF65-F5344CB8AC3E}">
        <p14:creationId xmlns:p14="http://schemas.microsoft.com/office/powerpoint/2010/main" val="170855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1439-FC90-6746-875A-FC1BA3B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10" y="540375"/>
            <a:ext cx="8455980" cy="994172"/>
          </a:xfrm>
        </p:spPr>
        <p:txBody>
          <a:bodyPr>
            <a:normAutofit fontScale="90000"/>
          </a:bodyPr>
          <a:lstStyle/>
          <a:p>
            <a:r>
              <a:rPr lang="hu-HU" sz="3000" dirty="0"/>
              <a:t>Társasági adó felhasználása energiahatékonyságra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74FBC-9B35-AD42-8D55-ECFC0535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Az igénylés benyújtásához szüksége van egy minőségi igazolásra, amelyet energetikai </a:t>
            </a:r>
            <a:r>
              <a:rPr lang="hu-HU" dirty="0" err="1"/>
              <a:t>auditáló</a:t>
            </a:r>
            <a:r>
              <a:rPr lang="hu-HU" dirty="0"/>
              <a:t> szervezet állít.</a:t>
            </a:r>
          </a:p>
          <a:p>
            <a:pPr marL="0" indent="0">
              <a:buNone/>
            </a:pPr>
            <a:r>
              <a:rPr lang="hu-HU" dirty="0"/>
              <a:t>Két dokumentumot kell létrehozni:</a:t>
            </a:r>
          </a:p>
          <a:p>
            <a:r>
              <a:rPr lang="hu-HU" dirty="0"/>
              <a:t>Egyet a beruházás üzembehelyezése előtt, és </a:t>
            </a:r>
          </a:p>
          <a:p>
            <a:r>
              <a:rPr lang="hu-HU" dirty="0"/>
              <a:t>egyet az üzembehelyezést követően,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Tartalmaznia kell az első dokumentumnak:</a:t>
            </a:r>
          </a:p>
          <a:p>
            <a:r>
              <a:rPr lang="hu-HU" dirty="0"/>
              <a:t>becslést az energiamegtakarításról</a:t>
            </a:r>
          </a:p>
          <a:p>
            <a:r>
              <a:rPr lang="hu-HU" dirty="0"/>
              <a:t>becslést az energiafogyasztással kapcsolatban,</a:t>
            </a:r>
          </a:p>
          <a:p>
            <a:r>
              <a:rPr lang="hu-HU" dirty="0"/>
              <a:t>megállapítások módszerét,</a:t>
            </a:r>
          </a:p>
          <a:p>
            <a:pPr marL="0" indent="0">
              <a:buNone/>
            </a:pPr>
            <a:r>
              <a:rPr lang="hu-HU" dirty="0"/>
              <a:t>második dokumentumnak:</a:t>
            </a:r>
          </a:p>
          <a:p>
            <a:r>
              <a:rPr lang="hu-HU" dirty="0"/>
              <a:t>érintett műszaki rendszerre vonatkozó energetikai auditot.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3403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</p:tagLst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FFFFFF"/>
      </a:accent3>
      <a:accent4>
        <a:srgbClr val="000000"/>
      </a:accent4>
      <a:accent5>
        <a:srgbClr val="AAB5EC"/>
      </a:accent5>
      <a:accent6>
        <a:srgbClr val="0087D4"/>
      </a:accent6>
      <a:hlink>
        <a:srgbClr val="5BD8FF"/>
      </a:hlink>
      <a:folHlink>
        <a:srgbClr val="999999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53820" rIns="90000" bIns="4500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723900" algn="l"/>
            <a:tab pos="1447800" algn="l"/>
            <a:tab pos="2171700" algn="l"/>
          </a:tabLst>
          <a:defRPr kumimoji="0" lang="de-CH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53820" rIns="90000" bIns="4500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723900" algn="l"/>
            <a:tab pos="1447800" algn="l"/>
            <a:tab pos="2171700" algn="l"/>
          </a:tabLst>
          <a:defRPr kumimoji="0" lang="de-CH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3125</TotalTime>
  <Words>1595</Words>
  <Application>Microsoft Macintosh PowerPoint</Application>
  <PresentationFormat>Diavetítés a képernyőre (4:3 oldalarány)</PresentationFormat>
  <Paragraphs>424</Paragraphs>
  <Slides>24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default</vt:lpstr>
      <vt:lpstr>Vállalati energiahatékonyság </vt:lpstr>
      <vt:lpstr>Igények</vt:lpstr>
      <vt:lpstr>EU 2012/27/EU Irányelve</vt:lpstr>
      <vt:lpstr>2015 évi LVII. törvény </vt:lpstr>
      <vt:lpstr>122/2015 Korm. rendelet Energetikai audit és szakreferens feladatát definiálja</vt:lpstr>
      <vt:lpstr>122/2015 Korm. rendelet Energetikai audit és szakreferens feladatát definiálja</vt:lpstr>
      <vt:lpstr>122/2015 Korm. rendelet Energetikai audit és szakreferens feladatát definiálja</vt:lpstr>
      <vt:lpstr>Társasági adó felhasználása energiahatékonyságra</vt:lpstr>
      <vt:lpstr>Társasági adó felhasználása energiahatékonyságra</vt:lpstr>
      <vt:lpstr>Almérők kiépítésére vonatkozó szabályozás</vt:lpstr>
      <vt:lpstr>Almérők kiépítésére vonatkozó szabályozás</vt:lpstr>
      <vt:lpstr>Almérők kiépítésére vonatkozó szabályozás</vt:lpstr>
      <vt:lpstr>Igények</vt:lpstr>
      <vt:lpstr>ENERGETIKUS Funkciók</vt:lpstr>
      <vt:lpstr> Energetikus – Rendszer Architektúra</vt:lpstr>
      <vt:lpstr>ISO 50 001 - Energy Efficiency r Motiváció és Célok</vt:lpstr>
      <vt:lpstr> ISO 50001 Energetikai Irányítási Rendszer</vt:lpstr>
      <vt:lpstr> On-Line Energetikai Audit </vt:lpstr>
      <vt:lpstr> Meglévő Adatgyűjtő- és Felügyeleti Rendszer Séma</vt:lpstr>
      <vt:lpstr> Rendszer Séma</vt:lpstr>
      <vt:lpstr> Energia Megtakarítás</vt:lpstr>
      <vt:lpstr> Projekt Folyamat</vt:lpstr>
      <vt:lpstr> SW Támogatás</vt:lpstr>
      <vt:lpstr>Mérnöki Támogatás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enefex kft - általános</dc:title>
  <dc:subject>enefex</dc:subject>
  <dc:creator>Laczó</dc:creator>
  <dc:description>www.enefex.hu</dc:description>
  <cp:lastModifiedBy>Richárd Haddad</cp:lastModifiedBy>
  <cp:revision>145</cp:revision>
  <cp:lastPrinted>2008-04-24T12:01:34Z</cp:lastPrinted>
  <dcterms:created xsi:type="dcterms:W3CDTF">2010-11-30T21:03:51Z</dcterms:created>
  <dcterms:modified xsi:type="dcterms:W3CDTF">2020-10-14T15:19:55Z</dcterms:modified>
</cp:coreProperties>
</file>